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69" r:id="rId3"/>
    <p:sldId id="270" r:id="rId4"/>
    <p:sldId id="272" r:id="rId5"/>
    <p:sldId id="274" r:id="rId6"/>
    <p:sldId id="277" r:id="rId7"/>
    <p:sldId id="278" r:id="rId8"/>
    <p:sldId id="279" r:id="rId9"/>
    <p:sldId id="280" r:id="rId10"/>
    <p:sldId id="290" r:id="rId11"/>
    <p:sldId id="281" r:id="rId12"/>
    <p:sldId id="282" r:id="rId13"/>
    <p:sldId id="283" r:id="rId14"/>
    <p:sldId id="287" r:id="rId15"/>
    <p:sldId id="263" r:id="rId16"/>
    <p:sldId id="261" r:id="rId17"/>
    <p:sldId id="260" r:id="rId18"/>
    <p:sldId id="264" r:id="rId19"/>
    <p:sldId id="288" r:id="rId20"/>
    <p:sldId id="267" r:id="rId21"/>
    <p:sldId id="271" r:id="rId22"/>
    <p:sldId id="275" r:id="rId23"/>
    <p:sldId id="286" r:id="rId24"/>
    <p:sldId id="291" r:id="rId25"/>
    <p:sldId id="294" r:id="rId26"/>
    <p:sldId id="293" r:id="rId27"/>
    <p:sldId id="295" r:id="rId28"/>
    <p:sldId id="28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4EF162-A706-4F2C-A08C-CC1C6BDEA4E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493C362-608F-4935-9BE6-8547736BA6BF}">
      <dgm:prSet/>
      <dgm:spPr/>
      <dgm:t>
        <a:bodyPr/>
        <a:lstStyle/>
        <a:p>
          <a:r>
            <a:rPr lang="en-US">
              <a:latin typeface="Arial"/>
              <a:cs typeface="Arial"/>
            </a:rPr>
            <a:t>Evaluations' Criteria</a:t>
          </a:r>
          <a:endParaRPr lang="en-US" b="0" i="0" u="none" strike="noStrike" cap="none" baseline="0" noProof="0">
            <a:solidFill>
              <a:srgbClr val="010000"/>
            </a:solidFill>
            <a:latin typeface="Arial"/>
            <a:cs typeface="Arial"/>
          </a:endParaRPr>
        </a:p>
      </dgm:t>
    </dgm:pt>
    <dgm:pt modelId="{1F273050-C926-4D0C-95EA-079F96387894}" type="parTrans" cxnId="{0354BE13-59BC-4463-A274-26227AF0DE9C}">
      <dgm:prSet/>
      <dgm:spPr/>
      <dgm:t>
        <a:bodyPr/>
        <a:lstStyle/>
        <a:p>
          <a:endParaRPr lang="en-US"/>
        </a:p>
      </dgm:t>
    </dgm:pt>
    <dgm:pt modelId="{082CB712-0378-4E26-8A6F-FD10200775EA}" type="sibTrans" cxnId="{0354BE13-59BC-4463-A274-26227AF0DE9C}">
      <dgm:prSet/>
      <dgm:spPr/>
      <dgm:t>
        <a:bodyPr/>
        <a:lstStyle/>
        <a:p>
          <a:pPr>
            <a:lnSpc>
              <a:spcPct val="100000"/>
            </a:lnSpc>
          </a:pPr>
          <a:endParaRPr lang="en-US"/>
        </a:p>
      </dgm:t>
    </dgm:pt>
    <dgm:pt modelId="{3925F63A-62F8-4BAA-BDF9-8FE4B3557908}">
      <dgm:prSet/>
      <dgm:spPr/>
      <dgm:t>
        <a:bodyPr/>
        <a:lstStyle/>
        <a:p>
          <a:pPr rtl="0"/>
          <a:r>
            <a:rPr lang="en-US">
              <a:latin typeface="Arial"/>
              <a:cs typeface="Arial"/>
            </a:rPr>
            <a:t>1. How does the tool deals with multidimensional dataset "Cube" or data in General.</a:t>
          </a:r>
        </a:p>
      </dgm:t>
    </dgm:pt>
    <dgm:pt modelId="{B5E01325-9F01-4003-BFFE-B8AB6BEC04F2}" type="parTrans" cxnId="{3CB4F5D7-A80F-4459-9A53-602A174DE545}">
      <dgm:prSet/>
      <dgm:spPr/>
      <dgm:t>
        <a:bodyPr/>
        <a:lstStyle/>
        <a:p>
          <a:endParaRPr lang="en-US"/>
        </a:p>
      </dgm:t>
    </dgm:pt>
    <dgm:pt modelId="{7C9E383E-AF1F-47AB-B140-EE5EB1D049E5}" type="sibTrans" cxnId="{3CB4F5D7-A80F-4459-9A53-602A174DE545}">
      <dgm:prSet/>
      <dgm:spPr/>
      <dgm:t>
        <a:bodyPr/>
        <a:lstStyle/>
        <a:p>
          <a:pPr>
            <a:lnSpc>
              <a:spcPct val="100000"/>
            </a:lnSpc>
          </a:pPr>
          <a:endParaRPr lang="en-US"/>
        </a:p>
      </dgm:t>
    </dgm:pt>
    <dgm:pt modelId="{36CB275C-9E15-4836-8CEA-C3FDDABBAE9F}">
      <dgm:prSet/>
      <dgm:spPr/>
      <dgm:t>
        <a:bodyPr/>
        <a:lstStyle/>
        <a:p>
          <a:pPr rtl="0"/>
          <a:r>
            <a:rPr lang="en-US">
              <a:latin typeface="Arial"/>
              <a:cs typeface="Arial"/>
            </a:rPr>
            <a:t>2. Performance : Query and Storage performance</a:t>
          </a:r>
        </a:p>
      </dgm:t>
    </dgm:pt>
    <dgm:pt modelId="{6AF85D6A-93DC-4DAA-A913-1EF3F39B0E40}" type="parTrans" cxnId="{0909634D-C21F-4946-9522-46B301ECAA7B}">
      <dgm:prSet/>
      <dgm:spPr/>
      <dgm:t>
        <a:bodyPr/>
        <a:lstStyle/>
        <a:p>
          <a:endParaRPr lang="en-US"/>
        </a:p>
      </dgm:t>
    </dgm:pt>
    <dgm:pt modelId="{CC61BCA6-09AC-47C7-B8A3-FED82AA40425}" type="sibTrans" cxnId="{0909634D-C21F-4946-9522-46B301ECAA7B}">
      <dgm:prSet/>
      <dgm:spPr/>
      <dgm:t>
        <a:bodyPr/>
        <a:lstStyle/>
        <a:p>
          <a:pPr>
            <a:lnSpc>
              <a:spcPct val="100000"/>
            </a:lnSpc>
          </a:pPr>
          <a:endParaRPr lang="en-US"/>
        </a:p>
      </dgm:t>
    </dgm:pt>
    <dgm:pt modelId="{9190DE80-A3DD-46B2-A75C-27E9DB98C3FA}">
      <dgm:prSet/>
      <dgm:spPr/>
      <dgm:t>
        <a:bodyPr/>
        <a:lstStyle/>
        <a:p>
          <a:pPr rtl="0"/>
          <a:r>
            <a:rPr lang="en-US">
              <a:latin typeface="Arial"/>
              <a:cs typeface="Arial"/>
            </a:rPr>
            <a:t>3. Security: Policy and Security Architecture</a:t>
          </a:r>
        </a:p>
      </dgm:t>
    </dgm:pt>
    <dgm:pt modelId="{2908C72F-688A-4EEB-BD73-0739E9F6DF79}" type="parTrans" cxnId="{9CA3605D-D732-4EE8-A91C-E85F3C3BF595}">
      <dgm:prSet/>
      <dgm:spPr/>
      <dgm:t>
        <a:bodyPr/>
        <a:lstStyle/>
        <a:p>
          <a:endParaRPr lang="en-US"/>
        </a:p>
      </dgm:t>
    </dgm:pt>
    <dgm:pt modelId="{A74931F1-1D8E-421D-A5B3-E6D222BA9CA7}" type="sibTrans" cxnId="{9CA3605D-D732-4EE8-A91C-E85F3C3BF595}">
      <dgm:prSet/>
      <dgm:spPr/>
      <dgm:t>
        <a:bodyPr/>
        <a:lstStyle/>
        <a:p>
          <a:pPr>
            <a:lnSpc>
              <a:spcPct val="100000"/>
            </a:lnSpc>
          </a:pPr>
          <a:endParaRPr lang="en-US"/>
        </a:p>
      </dgm:t>
    </dgm:pt>
    <dgm:pt modelId="{91AED334-3737-4ACF-BE89-B1A6481D27F3}">
      <dgm:prSet/>
      <dgm:spPr/>
      <dgm:t>
        <a:bodyPr/>
        <a:lstStyle/>
        <a:p>
          <a:pPr rtl="0"/>
          <a:r>
            <a:rPr lang="en-US">
              <a:latin typeface="Arial"/>
              <a:cs typeface="Arial"/>
            </a:rPr>
            <a:t>4. Costs: Licencing, Software, Hardware, &amp; installations</a:t>
          </a:r>
        </a:p>
      </dgm:t>
    </dgm:pt>
    <dgm:pt modelId="{EE49E10B-295F-4367-82F4-7A15E1F9CE13}" type="parTrans" cxnId="{816CD1D4-FFA2-498C-8E0D-99552A4F7C0D}">
      <dgm:prSet/>
      <dgm:spPr/>
      <dgm:t>
        <a:bodyPr/>
        <a:lstStyle/>
        <a:p>
          <a:endParaRPr lang="en-US"/>
        </a:p>
      </dgm:t>
    </dgm:pt>
    <dgm:pt modelId="{85A97C58-0D5A-4399-89AB-E21FDC845D95}" type="sibTrans" cxnId="{816CD1D4-FFA2-498C-8E0D-99552A4F7C0D}">
      <dgm:prSet/>
      <dgm:spPr/>
      <dgm:t>
        <a:bodyPr/>
        <a:lstStyle/>
        <a:p>
          <a:pPr>
            <a:lnSpc>
              <a:spcPct val="100000"/>
            </a:lnSpc>
          </a:pPr>
          <a:endParaRPr lang="en-US"/>
        </a:p>
      </dgm:t>
    </dgm:pt>
    <dgm:pt modelId="{204A1727-20B4-4EAC-ACF0-DD284E47F845}">
      <dgm:prSet/>
      <dgm:spPr/>
      <dgm:t>
        <a:bodyPr/>
        <a:lstStyle/>
        <a:p>
          <a:pPr rtl="0"/>
          <a:r>
            <a:rPr lang="en-US">
              <a:latin typeface="Arial"/>
              <a:cs typeface="Arial"/>
            </a:rPr>
            <a:t>5. Usability: Implementation, ease of use, platforms supported</a:t>
          </a:r>
        </a:p>
      </dgm:t>
    </dgm:pt>
    <dgm:pt modelId="{8A9B2067-5380-4A2F-8765-8B96FC61686A}" type="parTrans" cxnId="{21639D1E-5993-43D5-8F77-E1875EE584F1}">
      <dgm:prSet/>
      <dgm:spPr/>
      <dgm:t>
        <a:bodyPr/>
        <a:lstStyle/>
        <a:p>
          <a:endParaRPr lang="en-US"/>
        </a:p>
      </dgm:t>
    </dgm:pt>
    <dgm:pt modelId="{2CF7EFEC-0F9A-4E1C-978C-B9B54CDF065A}" type="sibTrans" cxnId="{21639D1E-5993-43D5-8F77-E1875EE584F1}">
      <dgm:prSet/>
      <dgm:spPr/>
      <dgm:t>
        <a:bodyPr/>
        <a:lstStyle/>
        <a:p>
          <a:endParaRPr lang="en-US"/>
        </a:p>
      </dgm:t>
    </dgm:pt>
    <dgm:pt modelId="{8081F24C-0AA3-4F21-945B-229157FDFC75}" type="pres">
      <dgm:prSet presAssocID="{C24EF162-A706-4F2C-A08C-CC1C6BDEA4E7}" presName="linear" presStyleCnt="0">
        <dgm:presLayoutVars>
          <dgm:animLvl val="lvl"/>
          <dgm:resizeHandles val="exact"/>
        </dgm:presLayoutVars>
      </dgm:prSet>
      <dgm:spPr/>
    </dgm:pt>
    <dgm:pt modelId="{2E4B662B-5A48-44EC-8179-B56D720D6824}" type="pres">
      <dgm:prSet presAssocID="{B493C362-608F-4935-9BE6-8547736BA6BF}" presName="parentText" presStyleLbl="node1" presStyleIdx="0" presStyleCnt="6">
        <dgm:presLayoutVars>
          <dgm:chMax val="0"/>
          <dgm:bulletEnabled val="1"/>
        </dgm:presLayoutVars>
      </dgm:prSet>
      <dgm:spPr/>
    </dgm:pt>
    <dgm:pt modelId="{53E2EBF5-BCC3-4499-97F5-07922CADB336}" type="pres">
      <dgm:prSet presAssocID="{082CB712-0378-4E26-8A6F-FD10200775EA}" presName="spacer" presStyleCnt="0"/>
      <dgm:spPr/>
    </dgm:pt>
    <dgm:pt modelId="{5AB66675-8CA5-4E24-8A1A-EE712FBB0E22}" type="pres">
      <dgm:prSet presAssocID="{3925F63A-62F8-4BAA-BDF9-8FE4B3557908}" presName="parentText" presStyleLbl="node1" presStyleIdx="1" presStyleCnt="6">
        <dgm:presLayoutVars>
          <dgm:chMax val="0"/>
          <dgm:bulletEnabled val="1"/>
        </dgm:presLayoutVars>
      </dgm:prSet>
      <dgm:spPr/>
    </dgm:pt>
    <dgm:pt modelId="{1417BFEE-B190-4936-ACD7-B40AFF9890C8}" type="pres">
      <dgm:prSet presAssocID="{7C9E383E-AF1F-47AB-B140-EE5EB1D049E5}" presName="spacer" presStyleCnt="0"/>
      <dgm:spPr/>
    </dgm:pt>
    <dgm:pt modelId="{C3D4CC9A-82EB-48BD-BFD4-C5FF37368F93}" type="pres">
      <dgm:prSet presAssocID="{36CB275C-9E15-4836-8CEA-C3FDDABBAE9F}" presName="parentText" presStyleLbl="node1" presStyleIdx="2" presStyleCnt="6">
        <dgm:presLayoutVars>
          <dgm:chMax val="0"/>
          <dgm:bulletEnabled val="1"/>
        </dgm:presLayoutVars>
      </dgm:prSet>
      <dgm:spPr/>
    </dgm:pt>
    <dgm:pt modelId="{D2F03CD4-6353-4BB6-A56A-43D6F1AA3ED3}" type="pres">
      <dgm:prSet presAssocID="{CC61BCA6-09AC-47C7-B8A3-FED82AA40425}" presName="spacer" presStyleCnt="0"/>
      <dgm:spPr/>
    </dgm:pt>
    <dgm:pt modelId="{5C525033-7774-4AD2-8A99-A6C461729962}" type="pres">
      <dgm:prSet presAssocID="{9190DE80-A3DD-46B2-A75C-27E9DB98C3FA}" presName="parentText" presStyleLbl="node1" presStyleIdx="3" presStyleCnt="6">
        <dgm:presLayoutVars>
          <dgm:chMax val="0"/>
          <dgm:bulletEnabled val="1"/>
        </dgm:presLayoutVars>
      </dgm:prSet>
      <dgm:spPr/>
    </dgm:pt>
    <dgm:pt modelId="{7C7A990C-2972-4D97-BD91-AD449585A533}" type="pres">
      <dgm:prSet presAssocID="{A74931F1-1D8E-421D-A5B3-E6D222BA9CA7}" presName="spacer" presStyleCnt="0"/>
      <dgm:spPr/>
    </dgm:pt>
    <dgm:pt modelId="{8BB2425B-5DAB-4C3A-B50C-51E9968A4407}" type="pres">
      <dgm:prSet presAssocID="{91AED334-3737-4ACF-BE89-B1A6481D27F3}" presName="parentText" presStyleLbl="node1" presStyleIdx="4" presStyleCnt="6">
        <dgm:presLayoutVars>
          <dgm:chMax val="0"/>
          <dgm:bulletEnabled val="1"/>
        </dgm:presLayoutVars>
      </dgm:prSet>
      <dgm:spPr/>
    </dgm:pt>
    <dgm:pt modelId="{0933608A-9C6B-41DB-9D58-6EAD683C12EB}" type="pres">
      <dgm:prSet presAssocID="{85A97C58-0D5A-4399-89AB-E21FDC845D95}" presName="spacer" presStyleCnt="0"/>
      <dgm:spPr/>
    </dgm:pt>
    <dgm:pt modelId="{3EDAD7F4-6369-4EFC-89FF-E0C244AEB40E}" type="pres">
      <dgm:prSet presAssocID="{204A1727-20B4-4EAC-ACF0-DD284E47F845}" presName="parentText" presStyleLbl="node1" presStyleIdx="5" presStyleCnt="6">
        <dgm:presLayoutVars>
          <dgm:chMax val="0"/>
          <dgm:bulletEnabled val="1"/>
        </dgm:presLayoutVars>
      </dgm:prSet>
      <dgm:spPr/>
    </dgm:pt>
  </dgm:ptLst>
  <dgm:cxnLst>
    <dgm:cxn modelId="{C8CECC0F-9912-3144-9534-A9A243C86BDD}" type="presOf" srcId="{9190DE80-A3DD-46B2-A75C-27E9DB98C3FA}" destId="{5C525033-7774-4AD2-8A99-A6C461729962}" srcOrd="0" destOrd="0" presId="urn:microsoft.com/office/officeart/2005/8/layout/vList2"/>
    <dgm:cxn modelId="{0354BE13-59BC-4463-A274-26227AF0DE9C}" srcId="{C24EF162-A706-4F2C-A08C-CC1C6BDEA4E7}" destId="{B493C362-608F-4935-9BE6-8547736BA6BF}" srcOrd="0" destOrd="0" parTransId="{1F273050-C926-4D0C-95EA-079F96387894}" sibTransId="{082CB712-0378-4E26-8A6F-FD10200775EA}"/>
    <dgm:cxn modelId="{C621D014-AFF8-3E42-9DCD-8652217702FE}" type="presOf" srcId="{3925F63A-62F8-4BAA-BDF9-8FE4B3557908}" destId="{5AB66675-8CA5-4E24-8A1A-EE712FBB0E22}" srcOrd="0" destOrd="0" presId="urn:microsoft.com/office/officeart/2005/8/layout/vList2"/>
    <dgm:cxn modelId="{21639D1E-5993-43D5-8F77-E1875EE584F1}" srcId="{C24EF162-A706-4F2C-A08C-CC1C6BDEA4E7}" destId="{204A1727-20B4-4EAC-ACF0-DD284E47F845}" srcOrd="5" destOrd="0" parTransId="{8A9B2067-5380-4A2F-8765-8B96FC61686A}" sibTransId="{2CF7EFEC-0F9A-4E1C-978C-B9B54CDF065A}"/>
    <dgm:cxn modelId="{D990771F-1D02-EB4C-A784-5ADDCA3A435B}" type="presOf" srcId="{C24EF162-A706-4F2C-A08C-CC1C6BDEA4E7}" destId="{8081F24C-0AA3-4F21-945B-229157FDFC75}" srcOrd="0" destOrd="0" presId="urn:microsoft.com/office/officeart/2005/8/layout/vList2"/>
    <dgm:cxn modelId="{9CA3605D-D732-4EE8-A91C-E85F3C3BF595}" srcId="{C24EF162-A706-4F2C-A08C-CC1C6BDEA4E7}" destId="{9190DE80-A3DD-46B2-A75C-27E9DB98C3FA}" srcOrd="3" destOrd="0" parTransId="{2908C72F-688A-4EEB-BD73-0739E9F6DF79}" sibTransId="{A74931F1-1D8E-421D-A5B3-E6D222BA9CA7}"/>
    <dgm:cxn modelId="{24912864-C81C-1D41-B91F-F167D00D2FA0}" type="presOf" srcId="{91AED334-3737-4ACF-BE89-B1A6481D27F3}" destId="{8BB2425B-5DAB-4C3A-B50C-51E9968A4407}" srcOrd="0" destOrd="0" presId="urn:microsoft.com/office/officeart/2005/8/layout/vList2"/>
    <dgm:cxn modelId="{F82D256D-5A35-794F-ADE4-C26E03D9DA11}" type="presOf" srcId="{204A1727-20B4-4EAC-ACF0-DD284E47F845}" destId="{3EDAD7F4-6369-4EFC-89FF-E0C244AEB40E}" srcOrd="0" destOrd="0" presId="urn:microsoft.com/office/officeart/2005/8/layout/vList2"/>
    <dgm:cxn modelId="{0909634D-C21F-4946-9522-46B301ECAA7B}" srcId="{C24EF162-A706-4F2C-A08C-CC1C6BDEA4E7}" destId="{36CB275C-9E15-4836-8CEA-C3FDDABBAE9F}" srcOrd="2" destOrd="0" parTransId="{6AF85D6A-93DC-4DAA-A913-1EF3F39B0E40}" sibTransId="{CC61BCA6-09AC-47C7-B8A3-FED82AA40425}"/>
    <dgm:cxn modelId="{F8386CAC-E952-9542-923C-D80D1A2C1D71}" type="presOf" srcId="{36CB275C-9E15-4836-8CEA-C3FDDABBAE9F}" destId="{C3D4CC9A-82EB-48BD-BFD4-C5FF37368F93}" srcOrd="0" destOrd="0" presId="urn:microsoft.com/office/officeart/2005/8/layout/vList2"/>
    <dgm:cxn modelId="{816CD1D4-FFA2-498C-8E0D-99552A4F7C0D}" srcId="{C24EF162-A706-4F2C-A08C-CC1C6BDEA4E7}" destId="{91AED334-3737-4ACF-BE89-B1A6481D27F3}" srcOrd="4" destOrd="0" parTransId="{EE49E10B-295F-4367-82F4-7A15E1F9CE13}" sibTransId="{85A97C58-0D5A-4399-89AB-E21FDC845D95}"/>
    <dgm:cxn modelId="{3CB4F5D7-A80F-4459-9A53-602A174DE545}" srcId="{C24EF162-A706-4F2C-A08C-CC1C6BDEA4E7}" destId="{3925F63A-62F8-4BAA-BDF9-8FE4B3557908}" srcOrd="1" destOrd="0" parTransId="{B5E01325-9F01-4003-BFFE-B8AB6BEC04F2}" sibTransId="{7C9E383E-AF1F-47AB-B140-EE5EB1D049E5}"/>
    <dgm:cxn modelId="{E98046FA-A08B-444F-BE73-46DE5A362224}" type="presOf" srcId="{B493C362-608F-4935-9BE6-8547736BA6BF}" destId="{2E4B662B-5A48-44EC-8179-B56D720D6824}" srcOrd="0" destOrd="0" presId="urn:microsoft.com/office/officeart/2005/8/layout/vList2"/>
    <dgm:cxn modelId="{C6E7F954-E326-E648-9137-DB6294B6CDE5}" type="presParOf" srcId="{8081F24C-0AA3-4F21-945B-229157FDFC75}" destId="{2E4B662B-5A48-44EC-8179-B56D720D6824}" srcOrd="0" destOrd="0" presId="urn:microsoft.com/office/officeart/2005/8/layout/vList2"/>
    <dgm:cxn modelId="{3DEEB12D-0196-1F4E-96D6-2A5C1EC196AC}" type="presParOf" srcId="{8081F24C-0AA3-4F21-945B-229157FDFC75}" destId="{53E2EBF5-BCC3-4499-97F5-07922CADB336}" srcOrd="1" destOrd="0" presId="urn:microsoft.com/office/officeart/2005/8/layout/vList2"/>
    <dgm:cxn modelId="{A20EF067-2BE7-7D4A-A6D4-2D95086B5915}" type="presParOf" srcId="{8081F24C-0AA3-4F21-945B-229157FDFC75}" destId="{5AB66675-8CA5-4E24-8A1A-EE712FBB0E22}" srcOrd="2" destOrd="0" presId="urn:microsoft.com/office/officeart/2005/8/layout/vList2"/>
    <dgm:cxn modelId="{DD4B9608-58CB-D04B-9C97-BFB70FB0BCDD}" type="presParOf" srcId="{8081F24C-0AA3-4F21-945B-229157FDFC75}" destId="{1417BFEE-B190-4936-ACD7-B40AFF9890C8}" srcOrd="3" destOrd="0" presId="urn:microsoft.com/office/officeart/2005/8/layout/vList2"/>
    <dgm:cxn modelId="{57FB973B-586B-D84F-BC21-3B1797D0876B}" type="presParOf" srcId="{8081F24C-0AA3-4F21-945B-229157FDFC75}" destId="{C3D4CC9A-82EB-48BD-BFD4-C5FF37368F93}" srcOrd="4" destOrd="0" presId="urn:microsoft.com/office/officeart/2005/8/layout/vList2"/>
    <dgm:cxn modelId="{14280D81-1189-2A47-AA0C-25D0E6CA1DCD}" type="presParOf" srcId="{8081F24C-0AA3-4F21-945B-229157FDFC75}" destId="{D2F03CD4-6353-4BB6-A56A-43D6F1AA3ED3}" srcOrd="5" destOrd="0" presId="urn:microsoft.com/office/officeart/2005/8/layout/vList2"/>
    <dgm:cxn modelId="{151F09B9-43B9-A341-BDC1-4FB76A8118AA}" type="presParOf" srcId="{8081F24C-0AA3-4F21-945B-229157FDFC75}" destId="{5C525033-7774-4AD2-8A99-A6C461729962}" srcOrd="6" destOrd="0" presId="urn:microsoft.com/office/officeart/2005/8/layout/vList2"/>
    <dgm:cxn modelId="{71D63A84-3739-4A4F-8397-682CF8E48514}" type="presParOf" srcId="{8081F24C-0AA3-4F21-945B-229157FDFC75}" destId="{7C7A990C-2972-4D97-BD91-AD449585A533}" srcOrd="7" destOrd="0" presId="urn:microsoft.com/office/officeart/2005/8/layout/vList2"/>
    <dgm:cxn modelId="{3325BCB2-E276-0D41-9DBE-7AEF5E776A39}" type="presParOf" srcId="{8081F24C-0AA3-4F21-945B-229157FDFC75}" destId="{8BB2425B-5DAB-4C3A-B50C-51E9968A4407}" srcOrd="8" destOrd="0" presId="urn:microsoft.com/office/officeart/2005/8/layout/vList2"/>
    <dgm:cxn modelId="{6D1E3907-3AF3-5544-9D89-ACEAABC45581}" type="presParOf" srcId="{8081F24C-0AA3-4F21-945B-229157FDFC75}" destId="{0933608A-9C6B-41DB-9D58-6EAD683C12EB}" srcOrd="9" destOrd="0" presId="urn:microsoft.com/office/officeart/2005/8/layout/vList2"/>
    <dgm:cxn modelId="{3A0AC985-8A7A-7E42-84EF-9DFF5CF8A49B}" type="presParOf" srcId="{8081F24C-0AA3-4F21-945B-229157FDFC75}" destId="{3EDAD7F4-6369-4EFC-89FF-E0C244AEB40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8DD899-05FF-4EFD-B7D8-B2BFA4CC5A38}"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F1A89F56-1860-4632-BA30-F317FAE0D51F}">
      <dgm:prSet/>
      <dgm:spPr/>
      <dgm:t>
        <a:bodyPr/>
        <a:lstStyle/>
        <a:p>
          <a:pPr>
            <a:defRPr cap="all"/>
          </a:pPr>
          <a:r>
            <a:rPr lang="en-US"/>
            <a:t>Connect to any data source</a:t>
          </a:r>
        </a:p>
      </dgm:t>
    </dgm:pt>
    <dgm:pt modelId="{E409CEBD-47BC-43DA-978A-A083E2DB7E8F}" type="parTrans" cxnId="{B8FD44E2-70F7-4354-8C2D-7CB7EB86EB6F}">
      <dgm:prSet/>
      <dgm:spPr/>
      <dgm:t>
        <a:bodyPr/>
        <a:lstStyle/>
        <a:p>
          <a:endParaRPr lang="en-US"/>
        </a:p>
      </dgm:t>
    </dgm:pt>
    <dgm:pt modelId="{F406B2B1-E457-4382-90BC-C4F462FF0420}" type="sibTrans" cxnId="{B8FD44E2-70F7-4354-8C2D-7CB7EB86EB6F}">
      <dgm:prSet/>
      <dgm:spPr/>
      <dgm:t>
        <a:bodyPr/>
        <a:lstStyle/>
        <a:p>
          <a:endParaRPr lang="en-US"/>
        </a:p>
      </dgm:t>
    </dgm:pt>
    <dgm:pt modelId="{A3CD13C8-7907-4DFB-8FDA-C57CDC57F780}">
      <dgm:prSet/>
      <dgm:spPr/>
      <dgm:t>
        <a:bodyPr/>
        <a:lstStyle/>
        <a:p>
          <a:pPr>
            <a:defRPr cap="all"/>
          </a:pPr>
          <a:r>
            <a:rPr lang="en-US"/>
            <a:t>Embed your analytics anywhere</a:t>
          </a:r>
        </a:p>
      </dgm:t>
    </dgm:pt>
    <dgm:pt modelId="{C1949F40-A011-437C-8E95-41D922B413AE}" type="parTrans" cxnId="{6CE5DDB3-ECA5-46B2-8649-58A4467ACEF0}">
      <dgm:prSet/>
      <dgm:spPr/>
      <dgm:t>
        <a:bodyPr/>
        <a:lstStyle/>
        <a:p>
          <a:endParaRPr lang="en-US"/>
        </a:p>
      </dgm:t>
    </dgm:pt>
    <dgm:pt modelId="{567F783E-815C-4323-AE97-BE6839345CB8}" type="sibTrans" cxnId="{6CE5DDB3-ECA5-46B2-8649-58A4467ACEF0}">
      <dgm:prSet/>
      <dgm:spPr/>
      <dgm:t>
        <a:bodyPr/>
        <a:lstStyle/>
        <a:p>
          <a:endParaRPr lang="en-US"/>
        </a:p>
      </dgm:t>
    </dgm:pt>
    <dgm:pt modelId="{25586231-21F1-4928-BAC3-F163D3C75241}">
      <dgm:prSet/>
      <dgm:spPr/>
      <dgm:t>
        <a:bodyPr/>
        <a:lstStyle/>
        <a:p>
          <a:pPr>
            <a:defRPr cap="all"/>
          </a:pPr>
          <a:r>
            <a:rPr lang="en-US"/>
            <a:t>Customize and extend for a branded experience</a:t>
          </a:r>
        </a:p>
      </dgm:t>
    </dgm:pt>
    <dgm:pt modelId="{BCB7D635-A150-4194-97B8-1304AEEF5664}" type="parTrans" cxnId="{FCB9585E-1D85-4C47-9F81-84687B24A787}">
      <dgm:prSet/>
      <dgm:spPr/>
      <dgm:t>
        <a:bodyPr/>
        <a:lstStyle/>
        <a:p>
          <a:endParaRPr lang="en-US"/>
        </a:p>
      </dgm:t>
    </dgm:pt>
    <dgm:pt modelId="{5B43DA19-BD20-4487-BA7B-ABE1FCEEE046}" type="sibTrans" cxnId="{FCB9585E-1D85-4C47-9F81-84687B24A787}">
      <dgm:prSet/>
      <dgm:spPr/>
      <dgm:t>
        <a:bodyPr/>
        <a:lstStyle/>
        <a:p>
          <a:endParaRPr lang="en-US"/>
        </a:p>
      </dgm:t>
    </dgm:pt>
    <dgm:pt modelId="{10293A9E-B0DE-46EA-B45C-5E11370C9843}">
      <dgm:prSet/>
      <dgm:spPr/>
      <dgm:t>
        <a:bodyPr/>
        <a:lstStyle/>
        <a:p>
          <a:pPr>
            <a:defRPr cap="all"/>
          </a:pPr>
          <a:r>
            <a:rPr lang="en-US"/>
            <a:t>Decide with instant insights</a:t>
          </a:r>
        </a:p>
      </dgm:t>
    </dgm:pt>
    <dgm:pt modelId="{96901AB3-9C96-4D5A-BA7D-2F6FF8E3AA4F}" type="parTrans" cxnId="{582E95D5-835C-4F75-BC5F-0559F8E45B33}">
      <dgm:prSet/>
      <dgm:spPr/>
      <dgm:t>
        <a:bodyPr/>
        <a:lstStyle/>
        <a:p>
          <a:endParaRPr lang="en-US"/>
        </a:p>
      </dgm:t>
    </dgm:pt>
    <dgm:pt modelId="{E096B215-E749-4EC3-959C-10D44385A909}" type="sibTrans" cxnId="{582E95D5-835C-4F75-BC5F-0559F8E45B33}">
      <dgm:prSet/>
      <dgm:spPr/>
      <dgm:t>
        <a:bodyPr/>
        <a:lstStyle/>
        <a:p>
          <a:endParaRPr lang="en-US"/>
        </a:p>
      </dgm:t>
    </dgm:pt>
    <dgm:pt modelId="{C60B7DC5-8DBE-3542-B111-EDB8F5C26FD0}">
      <dgm:prSet/>
      <dgm:spPr/>
      <dgm:t>
        <a:bodyPr/>
        <a:lstStyle/>
        <a:p>
          <a:pPr>
            <a:defRPr cap="all"/>
          </a:pPr>
          <a:r>
            <a:rPr lang="en-US"/>
            <a:t>Predict insights with advances analytics</a:t>
          </a:r>
        </a:p>
      </dgm:t>
    </dgm:pt>
    <dgm:pt modelId="{9EB297F8-A335-074E-8192-F7E069088133}" type="parTrans" cxnId="{0E6790ED-5043-B242-9BA5-4108D9223C73}">
      <dgm:prSet/>
      <dgm:spPr/>
      <dgm:t>
        <a:bodyPr/>
        <a:lstStyle/>
        <a:p>
          <a:endParaRPr lang="en-US"/>
        </a:p>
      </dgm:t>
    </dgm:pt>
    <dgm:pt modelId="{5F05E608-9C4F-3A44-BC14-D8970C1F2E92}" type="sibTrans" cxnId="{0E6790ED-5043-B242-9BA5-4108D9223C73}">
      <dgm:prSet/>
      <dgm:spPr/>
      <dgm:t>
        <a:bodyPr/>
        <a:lstStyle/>
        <a:p>
          <a:endParaRPr lang="en-US"/>
        </a:p>
      </dgm:t>
    </dgm:pt>
    <dgm:pt modelId="{B0790C95-8F42-D847-B95E-73D5E4E9D91F}">
      <dgm:prSet/>
      <dgm:spPr/>
      <dgm:t>
        <a:bodyPr/>
        <a:lstStyle/>
        <a:p>
          <a:pPr>
            <a:defRPr cap="all"/>
          </a:pPr>
          <a:r>
            <a:rPr lang="en-US"/>
            <a:t>Generate insightful answers automatically</a:t>
          </a:r>
        </a:p>
      </dgm:t>
    </dgm:pt>
    <dgm:pt modelId="{6AEC334A-131B-FD43-BC17-13C162220B89}" type="parTrans" cxnId="{AF261510-2956-DE43-ACEC-26AD89426A0C}">
      <dgm:prSet/>
      <dgm:spPr/>
      <dgm:t>
        <a:bodyPr/>
        <a:lstStyle/>
        <a:p>
          <a:endParaRPr lang="en-US"/>
        </a:p>
      </dgm:t>
    </dgm:pt>
    <dgm:pt modelId="{18F3C29E-E556-0345-9463-0884FC037761}" type="sibTrans" cxnId="{AF261510-2956-DE43-ACEC-26AD89426A0C}">
      <dgm:prSet/>
      <dgm:spPr/>
      <dgm:t>
        <a:bodyPr/>
        <a:lstStyle/>
        <a:p>
          <a:endParaRPr lang="en-US"/>
        </a:p>
      </dgm:t>
    </dgm:pt>
    <dgm:pt modelId="{52799E41-4B97-7242-8A84-CB67A23E6B68}">
      <dgm:prSet/>
      <dgm:spPr/>
      <dgm:t>
        <a:bodyPr/>
        <a:lstStyle/>
        <a:p>
          <a:pPr>
            <a:defRPr cap="all"/>
          </a:pPr>
          <a:r>
            <a:rPr lang="en-US"/>
            <a:t>Harness data science for all</a:t>
          </a:r>
        </a:p>
      </dgm:t>
    </dgm:pt>
    <dgm:pt modelId="{3EDAB1A6-ECE6-0646-A68B-5730AFAD82F6}" type="parTrans" cxnId="{1B9DAB74-DD9B-DD4E-8F46-1253FBD80C9D}">
      <dgm:prSet/>
      <dgm:spPr/>
      <dgm:t>
        <a:bodyPr/>
        <a:lstStyle/>
        <a:p>
          <a:endParaRPr lang="en-US"/>
        </a:p>
      </dgm:t>
    </dgm:pt>
    <dgm:pt modelId="{33CC25BD-7152-D24F-B9E6-107B7513B3D0}" type="sibTrans" cxnId="{1B9DAB74-DD9B-DD4E-8F46-1253FBD80C9D}">
      <dgm:prSet/>
      <dgm:spPr/>
      <dgm:t>
        <a:bodyPr/>
        <a:lstStyle/>
        <a:p>
          <a:endParaRPr lang="en-US"/>
        </a:p>
      </dgm:t>
    </dgm:pt>
    <dgm:pt modelId="{CDEF7BDD-CB60-B445-91C9-E7E0610938E0}">
      <dgm:prSet/>
      <dgm:spPr/>
      <dgm:t>
        <a:bodyPr/>
        <a:lstStyle/>
        <a:p>
          <a:pPr>
            <a:defRPr cap="all"/>
          </a:pPr>
          <a:r>
            <a:rPr lang="en-US"/>
            <a:t>Extend with actionable applications</a:t>
          </a:r>
        </a:p>
      </dgm:t>
    </dgm:pt>
    <dgm:pt modelId="{B956C6F7-CDEE-3340-88CF-D42E0D287303}" type="parTrans" cxnId="{6D32D918-565D-EA42-AD32-F6148F977199}">
      <dgm:prSet/>
      <dgm:spPr/>
      <dgm:t>
        <a:bodyPr/>
        <a:lstStyle/>
        <a:p>
          <a:endParaRPr lang="en-US"/>
        </a:p>
      </dgm:t>
    </dgm:pt>
    <dgm:pt modelId="{B8C92E0A-586E-5C4A-83BB-FAF50113BE5E}" type="sibTrans" cxnId="{6D32D918-565D-EA42-AD32-F6148F977199}">
      <dgm:prSet/>
      <dgm:spPr/>
      <dgm:t>
        <a:bodyPr/>
        <a:lstStyle/>
        <a:p>
          <a:endParaRPr lang="en-US"/>
        </a:p>
      </dgm:t>
    </dgm:pt>
    <dgm:pt modelId="{730D001D-A7DD-2743-A6B8-A36A272F094B}">
      <dgm:prSet/>
      <dgm:spPr/>
      <dgm:t>
        <a:bodyPr/>
        <a:lstStyle/>
        <a:p>
          <a:pPr>
            <a:defRPr cap="all"/>
          </a:pPr>
          <a:r>
            <a:rPr lang="en-US"/>
            <a:t>Explore and unearth insights with machine language and AL</a:t>
          </a:r>
        </a:p>
      </dgm:t>
    </dgm:pt>
    <dgm:pt modelId="{8C8B9272-1731-AB44-A3A2-9DCC78CB122A}" type="parTrans" cxnId="{E5C51A05-644F-7C44-86E8-65D684ED3972}">
      <dgm:prSet/>
      <dgm:spPr/>
      <dgm:t>
        <a:bodyPr/>
        <a:lstStyle/>
        <a:p>
          <a:endParaRPr lang="en-US"/>
        </a:p>
      </dgm:t>
    </dgm:pt>
    <dgm:pt modelId="{A7B7663B-B413-A54D-9866-28AAB61BB715}" type="sibTrans" cxnId="{E5C51A05-644F-7C44-86E8-65D684ED3972}">
      <dgm:prSet/>
      <dgm:spPr/>
      <dgm:t>
        <a:bodyPr/>
        <a:lstStyle/>
        <a:p>
          <a:endParaRPr lang="en-US"/>
        </a:p>
      </dgm:t>
    </dgm:pt>
    <dgm:pt modelId="{05DF1361-F8E4-4947-8959-622658FEB8D3}">
      <dgm:prSet/>
      <dgm:spPr/>
      <dgm:t>
        <a:bodyPr/>
        <a:lstStyle/>
        <a:p>
          <a:pPr>
            <a:defRPr cap="all"/>
          </a:pPr>
          <a:r>
            <a:rPr lang="en-US"/>
            <a:t>Centralize and model your data</a:t>
          </a:r>
        </a:p>
      </dgm:t>
    </dgm:pt>
    <dgm:pt modelId="{DF421DA4-ABD4-7C48-87DB-642893A13A3D}" type="parTrans" cxnId="{326DC879-FCC1-2B4C-9984-48C8EAB42758}">
      <dgm:prSet/>
      <dgm:spPr/>
      <dgm:t>
        <a:bodyPr/>
        <a:lstStyle/>
        <a:p>
          <a:endParaRPr lang="en-US"/>
        </a:p>
      </dgm:t>
    </dgm:pt>
    <dgm:pt modelId="{5F3BADA6-A083-C142-BDF3-AEDD3B55F7D3}" type="sibTrans" cxnId="{326DC879-FCC1-2B4C-9984-48C8EAB42758}">
      <dgm:prSet/>
      <dgm:spPr/>
      <dgm:t>
        <a:bodyPr/>
        <a:lstStyle/>
        <a:p>
          <a:endParaRPr lang="en-US"/>
        </a:p>
      </dgm:t>
    </dgm:pt>
    <dgm:pt modelId="{37D2CEFB-CA68-FA40-A71A-3D82F9906C6B}">
      <dgm:prSet/>
      <dgm:spPr/>
      <dgm:t>
        <a:bodyPr/>
        <a:lstStyle/>
        <a:p>
          <a:pPr>
            <a:defRPr cap="all"/>
          </a:pPr>
          <a:r>
            <a:rPr lang="en-US"/>
            <a:t>Mashup and analyze data from anywhere</a:t>
          </a:r>
        </a:p>
      </dgm:t>
    </dgm:pt>
    <dgm:pt modelId="{4E1A42A4-D330-4C4F-AD4C-2CE15D8B945A}" type="parTrans" cxnId="{58D4B035-C5AC-2040-BD73-F879CB511255}">
      <dgm:prSet/>
      <dgm:spPr/>
      <dgm:t>
        <a:bodyPr/>
        <a:lstStyle/>
        <a:p>
          <a:endParaRPr lang="en-US"/>
        </a:p>
      </dgm:t>
    </dgm:pt>
    <dgm:pt modelId="{8BDB74C7-E1E5-A440-86C1-7CD0EBE2BD64}" type="sibTrans" cxnId="{58D4B035-C5AC-2040-BD73-F879CB511255}">
      <dgm:prSet/>
      <dgm:spPr/>
      <dgm:t>
        <a:bodyPr/>
        <a:lstStyle/>
        <a:p>
          <a:endParaRPr lang="en-US"/>
        </a:p>
      </dgm:t>
    </dgm:pt>
    <dgm:pt modelId="{A8C2D3F1-1B68-5C43-81B7-385FBDE2D0A8}" type="pres">
      <dgm:prSet presAssocID="{FD8DD899-05FF-4EFD-B7D8-B2BFA4CC5A38}" presName="Name0" presStyleCnt="0">
        <dgm:presLayoutVars>
          <dgm:dir/>
          <dgm:resizeHandles val="exact"/>
        </dgm:presLayoutVars>
      </dgm:prSet>
      <dgm:spPr/>
    </dgm:pt>
    <dgm:pt modelId="{EC28949C-A574-2544-A477-3637E3491487}" type="pres">
      <dgm:prSet presAssocID="{F1A89F56-1860-4632-BA30-F317FAE0D51F}" presName="node" presStyleLbl="node1" presStyleIdx="0" presStyleCnt="11">
        <dgm:presLayoutVars>
          <dgm:bulletEnabled val="1"/>
        </dgm:presLayoutVars>
      </dgm:prSet>
      <dgm:spPr/>
    </dgm:pt>
    <dgm:pt modelId="{C746E58E-1721-E149-8A78-BA9334EA0731}" type="pres">
      <dgm:prSet presAssocID="{F406B2B1-E457-4382-90BC-C4F462FF0420}" presName="sibTrans" presStyleLbl="sibTrans1D1" presStyleIdx="0" presStyleCnt="10"/>
      <dgm:spPr/>
    </dgm:pt>
    <dgm:pt modelId="{1FFEF174-C58B-6F4F-8C03-0BE762A7873A}" type="pres">
      <dgm:prSet presAssocID="{F406B2B1-E457-4382-90BC-C4F462FF0420}" presName="connectorText" presStyleLbl="sibTrans1D1" presStyleIdx="0" presStyleCnt="10"/>
      <dgm:spPr/>
    </dgm:pt>
    <dgm:pt modelId="{E0F36480-D5E9-D041-99FF-BF189C51D733}" type="pres">
      <dgm:prSet presAssocID="{05DF1361-F8E4-4947-8959-622658FEB8D3}" presName="node" presStyleLbl="node1" presStyleIdx="1" presStyleCnt="11">
        <dgm:presLayoutVars>
          <dgm:bulletEnabled val="1"/>
        </dgm:presLayoutVars>
      </dgm:prSet>
      <dgm:spPr/>
    </dgm:pt>
    <dgm:pt modelId="{482DDBF7-55C3-B247-A448-C452765C2122}" type="pres">
      <dgm:prSet presAssocID="{5F3BADA6-A083-C142-BDF3-AEDD3B55F7D3}" presName="sibTrans" presStyleLbl="sibTrans1D1" presStyleIdx="1" presStyleCnt="10"/>
      <dgm:spPr/>
    </dgm:pt>
    <dgm:pt modelId="{25C7808F-6668-4E40-ABD7-ACD25E795577}" type="pres">
      <dgm:prSet presAssocID="{5F3BADA6-A083-C142-BDF3-AEDD3B55F7D3}" presName="connectorText" presStyleLbl="sibTrans1D1" presStyleIdx="1" presStyleCnt="10"/>
      <dgm:spPr/>
    </dgm:pt>
    <dgm:pt modelId="{F7E4F1A7-CC36-5546-B95C-A9CAB377F2C9}" type="pres">
      <dgm:prSet presAssocID="{37D2CEFB-CA68-FA40-A71A-3D82F9906C6B}" presName="node" presStyleLbl="node1" presStyleIdx="2" presStyleCnt="11">
        <dgm:presLayoutVars>
          <dgm:bulletEnabled val="1"/>
        </dgm:presLayoutVars>
      </dgm:prSet>
      <dgm:spPr/>
    </dgm:pt>
    <dgm:pt modelId="{E50B3922-E9C5-E14B-B3D0-8B3DDD39EFC1}" type="pres">
      <dgm:prSet presAssocID="{8BDB74C7-E1E5-A440-86C1-7CD0EBE2BD64}" presName="sibTrans" presStyleLbl="sibTrans1D1" presStyleIdx="2" presStyleCnt="10"/>
      <dgm:spPr/>
    </dgm:pt>
    <dgm:pt modelId="{EC0D407D-3D96-5A49-9D97-2A48D7700F0B}" type="pres">
      <dgm:prSet presAssocID="{8BDB74C7-E1E5-A440-86C1-7CD0EBE2BD64}" presName="connectorText" presStyleLbl="sibTrans1D1" presStyleIdx="2" presStyleCnt="10"/>
      <dgm:spPr/>
    </dgm:pt>
    <dgm:pt modelId="{0D6E0F72-5235-3B40-A23B-5FAE366F80BB}" type="pres">
      <dgm:prSet presAssocID="{A3CD13C8-7907-4DFB-8FDA-C57CDC57F780}" presName="node" presStyleLbl="node1" presStyleIdx="3" presStyleCnt="11">
        <dgm:presLayoutVars>
          <dgm:bulletEnabled val="1"/>
        </dgm:presLayoutVars>
      </dgm:prSet>
      <dgm:spPr/>
    </dgm:pt>
    <dgm:pt modelId="{B72FDDDB-8590-5B4A-A7BD-44A55929956A}" type="pres">
      <dgm:prSet presAssocID="{567F783E-815C-4323-AE97-BE6839345CB8}" presName="sibTrans" presStyleLbl="sibTrans1D1" presStyleIdx="3" presStyleCnt="10"/>
      <dgm:spPr/>
    </dgm:pt>
    <dgm:pt modelId="{CF4D9A15-973D-F242-80AB-61272CADF936}" type="pres">
      <dgm:prSet presAssocID="{567F783E-815C-4323-AE97-BE6839345CB8}" presName="connectorText" presStyleLbl="sibTrans1D1" presStyleIdx="3" presStyleCnt="10"/>
      <dgm:spPr/>
    </dgm:pt>
    <dgm:pt modelId="{5EE9E038-6247-BA47-B33A-D17411C42431}" type="pres">
      <dgm:prSet presAssocID="{25586231-21F1-4928-BAC3-F163D3C75241}" presName="node" presStyleLbl="node1" presStyleIdx="4" presStyleCnt="11">
        <dgm:presLayoutVars>
          <dgm:bulletEnabled val="1"/>
        </dgm:presLayoutVars>
      </dgm:prSet>
      <dgm:spPr/>
    </dgm:pt>
    <dgm:pt modelId="{E796CD9C-8B39-9E45-83EF-0CC83FE91437}" type="pres">
      <dgm:prSet presAssocID="{5B43DA19-BD20-4487-BA7B-ABE1FCEEE046}" presName="sibTrans" presStyleLbl="sibTrans1D1" presStyleIdx="4" presStyleCnt="10"/>
      <dgm:spPr/>
    </dgm:pt>
    <dgm:pt modelId="{B27A9FC5-3F6B-E14B-AC2E-05FB00F5C54D}" type="pres">
      <dgm:prSet presAssocID="{5B43DA19-BD20-4487-BA7B-ABE1FCEEE046}" presName="connectorText" presStyleLbl="sibTrans1D1" presStyleIdx="4" presStyleCnt="10"/>
      <dgm:spPr/>
    </dgm:pt>
    <dgm:pt modelId="{8A0460C8-4FB3-CF44-8E02-1C372901AE3F}" type="pres">
      <dgm:prSet presAssocID="{10293A9E-B0DE-46EA-B45C-5E11370C9843}" presName="node" presStyleLbl="node1" presStyleIdx="5" presStyleCnt="11">
        <dgm:presLayoutVars>
          <dgm:bulletEnabled val="1"/>
        </dgm:presLayoutVars>
      </dgm:prSet>
      <dgm:spPr/>
    </dgm:pt>
    <dgm:pt modelId="{177E4F90-8479-BB4D-B4F4-D1B6AFF99428}" type="pres">
      <dgm:prSet presAssocID="{E096B215-E749-4EC3-959C-10D44385A909}" presName="sibTrans" presStyleLbl="sibTrans1D1" presStyleIdx="5" presStyleCnt="10"/>
      <dgm:spPr/>
    </dgm:pt>
    <dgm:pt modelId="{994531AE-3E3D-AF49-B15A-A102CD85888B}" type="pres">
      <dgm:prSet presAssocID="{E096B215-E749-4EC3-959C-10D44385A909}" presName="connectorText" presStyleLbl="sibTrans1D1" presStyleIdx="5" presStyleCnt="10"/>
      <dgm:spPr/>
    </dgm:pt>
    <dgm:pt modelId="{67E7409B-FE40-1F4A-A45E-3995577CE0C6}" type="pres">
      <dgm:prSet presAssocID="{C60B7DC5-8DBE-3542-B111-EDB8F5C26FD0}" presName="node" presStyleLbl="node1" presStyleIdx="6" presStyleCnt="11">
        <dgm:presLayoutVars>
          <dgm:bulletEnabled val="1"/>
        </dgm:presLayoutVars>
      </dgm:prSet>
      <dgm:spPr/>
    </dgm:pt>
    <dgm:pt modelId="{F7288DA0-4793-9142-9765-D61DDE47654E}" type="pres">
      <dgm:prSet presAssocID="{5F05E608-9C4F-3A44-BC14-D8970C1F2E92}" presName="sibTrans" presStyleLbl="sibTrans1D1" presStyleIdx="6" presStyleCnt="10"/>
      <dgm:spPr/>
    </dgm:pt>
    <dgm:pt modelId="{19EBE38B-5850-4246-AB5F-CA0354663ACD}" type="pres">
      <dgm:prSet presAssocID="{5F05E608-9C4F-3A44-BC14-D8970C1F2E92}" presName="connectorText" presStyleLbl="sibTrans1D1" presStyleIdx="6" presStyleCnt="10"/>
      <dgm:spPr/>
    </dgm:pt>
    <dgm:pt modelId="{F63C219D-31A6-884F-8043-F8BA8C98258B}" type="pres">
      <dgm:prSet presAssocID="{B0790C95-8F42-D847-B95E-73D5E4E9D91F}" presName="node" presStyleLbl="node1" presStyleIdx="7" presStyleCnt="11">
        <dgm:presLayoutVars>
          <dgm:bulletEnabled val="1"/>
        </dgm:presLayoutVars>
      </dgm:prSet>
      <dgm:spPr/>
    </dgm:pt>
    <dgm:pt modelId="{CE51C038-F054-BC49-90B6-ED650C2AB18A}" type="pres">
      <dgm:prSet presAssocID="{18F3C29E-E556-0345-9463-0884FC037761}" presName="sibTrans" presStyleLbl="sibTrans1D1" presStyleIdx="7" presStyleCnt="10"/>
      <dgm:spPr/>
    </dgm:pt>
    <dgm:pt modelId="{3F2B41BC-6561-B74C-9D36-B401E5A0F554}" type="pres">
      <dgm:prSet presAssocID="{18F3C29E-E556-0345-9463-0884FC037761}" presName="connectorText" presStyleLbl="sibTrans1D1" presStyleIdx="7" presStyleCnt="10"/>
      <dgm:spPr/>
    </dgm:pt>
    <dgm:pt modelId="{798CC55D-59B7-024E-8143-716DBC1E0572}" type="pres">
      <dgm:prSet presAssocID="{52799E41-4B97-7242-8A84-CB67A23E6B68}" presName="node" presStyleLbl="node1" presStyleIdx="8" presStyleCnt="11">
        <dgm:presLayoutVars>
          <dgm:bulletEnabled val="1"/>
        </dgm:presLayoutVars>
      </dgm:prSet>
      <dgm:spPr/>
    </dgm:pt>
    <dgm:pt modelId="{FFC3A986-74ED-DD4E-A440-7782FCB7F9C7}" type="pres">
      <dgm:prSet presAssocID="{33CC25BD-7152-D24F-B9E6-107B7513B3D0}" presName="sibTrans" presStyleLbl="sibTrans1D1" presStyleIdx="8" presStyleCnt="10"/>
      <dgm:spPr/>
    </dgm:pt>
    <dgm:pt modelId="{8678C5B3-16D8-A14A-8843-36CEDB05813E}" type="pres">
      <dgm:prSet presAssocID="{33CC25BD-7152-D24F-B9E6-107B7513B3D0}" presName="connectorText" presStyleLbl="sibTrans1D1" presStyleIdx="8" presStyleCnt="10"/>
      <dgm:spPr/>
    </dgm:pt>
    <dgm:pt modelId="{1BAA52D9-C7EF-7F4A-B7CD-8E10D45A5BF1}" type="pres">
      <dgm:prSet presAssocID="{CDEF7BDD-CB60-B445-91C9-E7E0610938E0}" presName="node" presStyleLbl="node1" presStyleIdx="9" presStyleCnt="11">
        <dgm:presLayoutVars>
          <dgm:bulletEnabled val="1"/>
        </dgm:presLayoutVars>
      </dgm:prSet>
      <dgm:spPr/>
    </dgm:pt>
    <dgm:pt modelId="{B6356F0F-0ECA-B941-8FC8-E1D9263C3E43}" type="pres">
      <dgm:prSet presAssocID="{B8C92E0A-586E-5C4A-83BB-FAF50113BE5E}" presName="sibTrans" presStyleLbl="sibTrans1D1" presStyleIdx="9" presStyleCnt="10"/>
      <dgm:spPr/>
    </dgm:pt>
    <dgm:pt modelId="{96E2EA51-3D7E-1A45-B8DF-8612689AC1D3}" type="pres">
      <dgm:prSet presAssocID="{B8C92E0A-586E-5C4A-83BB-FAF50113BE5E}" presName="connectorText" presStyleLbl="sibTrans1D1" presStyleIdx="9" presStyleCnt="10"/>
      <dgm:spPr/>
    </dgm:pt>
    <dgm:pt modelId="{9D9A48C6-7E5A-1449-9E90-CEC9EBF9A744}" type="pres">
      <dgm:prSet presAssocID="{730D001D-A7DD-2743-A6B8-A36A272F094B}" presName="node" presStyleLbl="node1" presStyleIdx="10" presStyleCnt="11">
        <dgm:presLayoutVars>
          <dgm:bulletEnabled val="1"/>
        </dgm:presLayoutVars>
      </dgm:prSet>
      <dgm:spPr/>
    </dgm:pt>
  </dgm:ptLst>
  <dgm:cxnLst>
    <dgm:cxn modelId="{E5C51A05-644F-7C44-86E8-65D684ED3972}" srcId="{FD8DD899-05FF-4EFD-B7D8-B2BFA4CC5A38}" destId="{730D001D-A7DD-2743-A6B8-A36A272F094B}" srcOrd="10" destOrd="0" parTransId="{8C8B9272-1731-AB44-A3A2-9DCC78CB122A}" sibTransId="{A7B7663B-B413-A54D-9866-28AAB61BB715}"/>
    <dgm:cxn modelId="{76742905-7C27-2744-868E-C8B6C6025FD1}" type="presOf" srcId="{10293A9E-B0DE-46EA-B45C-5E11370C9843}" destId="{8A0460C8-4FB3-CF44-8E02-1C372901AE3F}" srcOrd="0" destOrd="0" presId="urn:microsoft.com/office/officeart/2016/7/layout/RepeatingBendingProcessNew"/>
    <dgm:cxn modelId="{BFE7430F-3337-F741-9DE4-821C1BEE46A7}" type="presOf" srcId="{B8C92E0A-586E-5C4A-83BB-FAF50113BE5E}" destId="{B6356F0F-0ECA-B941-8FC8-E1D9263C3E43}" srcOrd="0" destOrd="0" presId="urn:microsoft.com/office/officeart/2016/7/layout/RepeatingBendingProcessNew"/>
    <dgm:cxn modelId="{D3EAC40F-9181-9A44-B877-69FE84B04F05}" type="presOf" srcId="{5B43DA19-BD20-4487-BA7B-ABE1FCEEE046}" destId="{E796CD9C-8B39-9E45-83EF-0CC83FE91437}" srcOrd="0" destOrd="0" presId="urn:microsoft.com/office/officeart/2016/7/layout/RepeatingBendingProcessNew"/>
    <dgm:cxn modelId="{AF261510-2956-DE43-ACEC-26AD89426A0C}" srcId="{FD8DD899-05FF-4EFD-B7D8-B2BFA4CC5A38}" destId="{B0790C95-8F42-D847-B95E-73D5E4E9D91F}" srcOrd="7" destOrd="0" parTransId="{6AEC334A-131B-FD43-BC17-13C162220B89}" sibTransId="{18F3C29E-E556-0345-9463-0884FC037761}"/>
    <dgm:cxn modelId="{6D32D918-565D-EA42-AD32-F6148F977199}" srcId="{FD8DD899-05FF-4EFD-B7D8-B2BFA4CC5A38}" destId="{CDEF7BDD-CB60-B445-91C9-E7E0610938E0}" srcOrd="9" destOrd="0" parTransId="{B956C6F7-CDEE-3340-88CF-D42E0D287303}" sibTransId="{B8C92E0A-586E-5C4A-83BB-FAF50113BE5E}"/>
    <dgm:cxn modelId="{3D223923-2F09-2144-9F33-710B01E7A2E4}" type="presOf" srcId="{8BDB74C7-E1E5-A440-86C1-7CD0EBE2BD64}" destId="{E50B3922-E9C5-E14B-B3D0-8B3DDD39EFC1}" srcOrd="0" destOrd="0" presId="urn:microsoft.com/office/officeart/2016/7/layout/RepeatingBendingProcessNew"/>
    <dgm:cxn modelId="{49B2882F-269C-C14B-AE1D-B0F65D10ED79}" type="presOf" srcId="{5B43DA19-BD20-4487-BA7B-ABE1FCEEE046}" destId="{B27A9FC5-3F6B-E14B-AC2E-05FB00F5C54D}" srcOrd="1" destOrd="0" presId="urn:microsoft.com/office/officeart/2016/7/layout/RepeatingBendingProcessNew"/>
    <dgm:cxn modelId="{58D4B035-C5AC-2040-BD73-F879CB511255}" srcId="{FD8DD899-05FF-4EFD-B7D8-B2BFA4CC5A38}" destId="{37D2CEFB-CA68-FA40-A71A-3D82F9906C6B}" srcOrd="2" destOrd="0" parTransId="{4E1A42A4-D330-4C4F-AD4C-2CE15D8B945A}" sibTransId="{8BDB74C7-E1E5-A440-86C1-7CD0EBE2BD64}"/>
    <dgm:cxn modelId="{CB4C2439-265E-9E48-90D3-667EFD30A8DC}" type="presOf" srcId="{5F05E608-9C4F-3A44-BC14-D8970C1F2E92}" destId="{19EBE38B-5850-4246-AB5F-CA0354663ACD}" srcOrd="1" destOrd="0" presId="urn:microsoft.com/office/officeart/2016/7/layout/RepeatingBendingProcessNew"/>
    <dgm:cxn modelId="{56B0693F-82F0-8448-BC43-FFB726BE4C40}" type="presOf" srcId="{B8C92E0A-586E-5C4A-83BB-FAF50113BE5E}" destId="{96E2EA51-3D7E-1A45-B8DF-8612689AC1D3}" srcOrd="1" destOrd="0" presId="urn:microsoft.com/office/officeart/2016/7/layout/RepeatingBendingProcessNew"/>
    <dgm:cxn modelId="{FCB9585E-1D85-4C47-9F81-84687B24A787}" srcId="{FD8DD899-05FF-4EFD-B7D8-B2BFA4CC5A38}" destId="{25586231-21F1-4928-BAC3-F163D3C75241}" srcOrd="4" destOrd="0" parTransId="{BCB7D635-A150-4194-97B8-1304AEEF5664}" sibTransId="{5B43DA19-BD20-4487-BA7B-ABE1FCEEE046}"/>
    <dgm:cxn modelId="{FCE99D61-3D25-6540-B870-986DB21F68B8}" type="presOf" srcId="{8BDB74C7-E1E5-A440-86C1-7CD0EBE2BD64}" destId="{EC0D407D-3D96-5A49-9D97-2A48D7700F0B}" srcOrd="1" destOrd="0" presId="urn:microsoft.com/office/officeart/2016/7/layout/RepeatingBendingProcessNew"/>
    <dgm:cxn modelId="{85E89E43-B1B2-E448-A7B0-FEF2D17054FD}" type="presOf" srcId="{F406B2B1-E457-4382-90BC-C4F462FF0420}" destId="{1FFEF174-C58B-6F4F-8C03-0BE762A7873A}" srcOrd="1" destOrd="0" presId="urn:microsoft.com/office/officeart/2016/7/layout/RepeatingBendingProcessNew"/>
    <dgm:cxn modelId="{C74E8567-0D86-FB4B-AB9F-89C6F99C6CD7}" type="presOf" srcId="{E096B215-E749-4EC3-959C-10D44385A909}" destId="{994531AE-3E3D-AF49-B15A-A102CD85888B}" srcOrd="1" destOrd="0" presId="urn:microsoft.com/office/officeart/2016/7/layout/RepeatingBendingProcessNew"/>
    <dgm:cxn modelId="{541D6469-6F35-2040-881F-8A2796D9111E}" type="presOf" srcId="{52799E41-4B97-7242-8A84-CB67A23E6B68}" destId="{798CC55D-59B7-024E-8143-716DBC1E0572}" srcOrd="0" destOrd="0" presId="urn:microsoft.com/office/officeart/2016/7/layout/RepeatingBendingProcessNew"/>
    <dgm:cxn modelId="{B88DAC6B-8420-EB4E-85D1-C5BF0E8A8731}" type="presOf" srcId="{E096B215-E749-4EC3-959C-10D44385A909}" destId="{177E4F90-8479-BB4D-B4F4-D1B6AFF99428}" srcOrd="0" destOrd="0" presId="urn:microsoft.com/office/officeart/2016/7/layout/RepeatingBendingProcessNew"/>
    <dgm:cxn modelId="{59452F4C-CBED-B243-818F-BAB1D7646C26}" type="presOf" srcId="{18F3C29E-E556-0345-9463-0884FC037761}" destId="{CE51C038-F054-BC49-90B6-ED650C2AB18A}" srcOrd="0" destOrd="0" presId="urn:microsoft.com/office/officeart/2016/7/layout/RepeatingBendingProcessNew"/>
    <dgm:cxn modelId="{0719236D-ED59-EB49-B253-82E80371542D}" type="presOf" srcId="{CDEF7BDD-CB60-B445-91C9-E7E0610938E0}" destId="{1BAA52D9-C7EF-7F4A-B7CD-8E10D45A5BF1}" srcOrd="0" destOrd="0" presId="urn:microsoft.com/office/officeart/2016/7/layout/RepeatingBendingProcessNew"/>
    <dgm:cxn modelId="{4EAFE371-08D2-1B4B-9514-A0FD5A81F093}" type="presOf" srcId="{567F783E-815C-4323-AE97-BE6839345CB8}" destId="{B72FDDDB-8590-5B4A-A7BD-44A55929956A}" srcOrd="0" destOrd="0" presId="urn:microsoft.com/office/officeart/2016/7/layout/RepeatingBendingProcessNew"/>
    <dgm:cxn modelId="{A2824853-6B6B-3D44-8FC9-E15E4BB57DF0}" type="presOf" srcId="{05DF1361-F8E4-4947-8959-622658FEB8D3}" destId="{E0F36480-D5E9-D041-99FF-BF189C51D733}" srcOrd="0" destOrd="0" presId="urn:microsoft.com/office/officeart/2016/7/layout/RepeatingBendingProcessNew"/>
    <dgm:cxn modelId="{1B9DAB74-DD9B-DD4E-8F46-1253FBD80C9D}" srcId="{FD8DD899-05FF-4EFD-B7D8-B2BFA4CC5A38}" destId="{52799E41-4B97-7242-8A84-CB67A23E6B68}" srcOrd="8" destOrd="0" parTransId="{3EDAB1A6-ECE6-0646-A68B-5730AFAD82F6}" sibTransId="{33CC25BD-7152-D24F-B9E6-107B7513B3D0}"/>
    <dgm:cxn modelId="{A8DBB156-1DA3-9041-BD87-1508812497A8}" type="presOf" srcId="{37D2CEFB-CA68-FA40-A71A-3D82F9906C6B}" destId="{F7E4F1A7-CC36-5546-B95C-A9CAB377F2C9}" srcOrd="0" destOrd="0" presId="urn:microsoft.com/office/officeart/2016/7/layout/RepeatingBendingProcessNew"/>
    <dgm:cxn modelId="{20B18959-4C38-D14C-A216-D392D237512F}" type="presOf" srcId="{730D001D-A7DD-2743-A6B8-A36A272F094B}" destId="{9D9A48C6-7E5A-1449-9E90-CEC9EBF9A744}" srcOrd="0" destOrd="0" presId="urn:microsoft.com/office/officeart/2016/7/layout/RepeatingBendingProcessNew"/>
    <dgm:cxn modelId="{326DC879-FCC1-2B4C-9984-48C8EAB42758}" srcId="{FD8DD899-05FF-4EFD-B7D8-B2BFA4CC5A38}" destId="{05DF1361-F8E4-4947-8959-622658FEB8D3}" srcOrd="1" destOrd="0" parTransId="{DF421DA4-ABD4-7C48-87DB-642893A13A3D}" sibTransId="{5F3BADA6-A083-C142-BDF3-AEDD3B55F7D3}"/>
    <dgm:cxn modelId="{B25B7181-900E-B74A-804C-FBC037F0732D}" type="presOf" srcId="{5F3BADA6-A083-C142-BDF3-AEDD3B55F7D3}" destId="{25C7808F-6668-4E40-ABD7-ACD25E795577}" srcOrd="1" destOrd="0" presId="urn:microsoft.com/office/officeart/2016/7/layout/RepeatingBendingProcessNew"/>
    <dgm:cxn modelId="{9B1BED8C-97FC-7242-92A3-4996B73C9629}" type="presOf" srcId="{B0790C95-8F42-D847-B95E-73D5E4E9D91F}" destId="{F63C219D-31A6-884F-8043-F8BA8C98258B}" srcOrd="0" destOrd="0" presId="urn:microsoft.com/office/officeart/2016/7/layout/RepeatingBendingProcessNew"/>
    <dgm:cxn modelId="{BAD05291-B8C2-E649-8721-995999191A9F}" type="presOf" srcId="{33CC25BD-7152-D24F-B9E6-107B7513B3D0}" destId="{8678C5B3-16D8-A14A-8843-36CEDB05813E}" srcOrd="1" destOrd="0" presId="urn:microsoft.com/office/officeart/2016/7/layout/RepeatingBendingProcessNew"/>
    <dgm:cxn modelId="{39E67A92-4D6A-1745-B3D5-587FFDFCBADE}" type="presOf" srcId="{FD8DD899-05FF-4EFD-B7D8-B2BFA4CC5A38}" destId="{A8C2D3F1-1B68-5C43-81B7-385FBDE2D0A8}" srcOrd="0" destOrd="0" presId="urn:microsoft.com/office/officeart/2016/7/layout/RepeatingBendingProcessNew"/>
    <dgm:cxn modelId="{ADE9A4A2-60F4-4745-AFB2-869E6B7B8D9B}" type="presOf" srcId="{F1A89F56-1860-4632-BA30-F317FAE0D51F}" destId="{EC28949C-A574-2544-A477-3637E3491487}" srcOrd="0" destOrd="0" presId="urn:microsoft.com/office/officeart/2016/7/layout/RepeatingBendingProcessNew"/>
    <dgm:cxn modelId="{F4F092A7-9BD7-364A-942C-202644E2AEB5}" type="presOf" srcId="{33CC25BD-7152-D24F-B9E6-107B7513B3D0}" destId="{FFC3A986-74ED-DD4E-A440-7782FCB7F9C7}" srcOrd="0" destOrd="0" presId="urn:microsoft.com/office/officeart/2016/7/layout/RepeatingBendingProcessNew"/>
    <dgm:cxn modelId="{4B5EEDA9-3306-1344-A410-0155947C5939}" type="presOf" srcId="{25586231-21F1-4928-BAC3-F163D3C75241}" destId="{5EE9E038-6247-BA47-B33A-D17411C42431}" srcOrd="0" destOrd="0" presId="urn:microsoft.com/office/officeart/2016/7/layout/RepeatingBendingProcessNew"/>
    <dgm:cxn modelId="{6CE5DDB3-ECA5-46B2-8649-58A4467ACEF0}" srcId="{FD8DD899-05FF-4EFD-B7D8-B2BFA4CC5A38}" destId="{A3CD13C8-7907-4DFB-8FDA-C57CDC57F780}" srcOrd="3" destOrd="0" parTransId="{C1949F40-A011-437C-8E95-41D922B413AE}" sibTransId="{567F783E-815C-4323-AE97-BE6839345CB8}"/>
    <dgm:cxn modelId="{C02D92BF-1233-0D44-A660-E3752F3EF3F7}" type="presOf" srcId="{F406B2B1-E457-4382-90BC-C4F462FF0420}" destId="{C746E58E-1721-E149-8A78-BA9334EA0731}" srcOrd="0" destOrd="0" presId="urn:microsoft.com/office/officeart/2016/7/layout/RepeatingBendingProcessNew"/>
    <dgm:cxn modelId="{E4DC11C3-D3F4-9F4D-9B79-704713133B08}" type="presOf" srcId="{5F05E608-9C4F-3A44-BC14-D8970C1F2E92}" destId="{F7288DA0-4793-9142-9765-D61DDE47654E}" srcOrd="0" destOrd="0" presId="urn:microsoft.com/office/officeart/2016/7/layout/RepeatingBendingProcessNew"/>
    <dgm:cxn modelId="{49A117CA-C769-3A48-A3A8-2864D3A137BE}" type="presOf" srcId="{5F3BADA6-A083-C142-BDF3-AEDD3B55F7D3}" destId="{482DDBF7-55C3-B247-A448-C452765C2122}" srcOrd="0" destOrd="0" presId="urn:microsoft.com/office/officeart/2016/7/layout/RepeatingBendingProcessNew"/>
    <dgm:cxn modelId="{582E95D5-835C-4F75-BC5F-0559F8E45B33}" srcId="{FD8DD899-05FF-4EFD-B7D8-B2BFA4CC5A38}" destId="{10293A9E-B0DE-46EA-B45C-5E11370C9843}" srcOrd="5" destOrd="0" parTransId="{96901AB3-9C96-4D5A-BA7D-2F6FF8E3AA4F}" sibTransId="{E096B215-E749-4EC3-959C-10D44385A909}"/>
    <dgm:cxn modelId="{256CB6E1-166A-E348-9B17-88C6194B3781}" type="presOf" srcId="{C60B7DC5-8DBE-3542-B111-EDB8F5C26FD0}" destId="{67E7409B-FE40-1F4A-A45E-3995577CE0C6}" srcOrd="0" destOrd="0" presId="urn:microsoft.com/office/officeart/2016/7/layout/RepeatingBendingProcessNew"/>
    <dgm:cxn modelId="{B8FD44E2-70F7-4354-8C2D-7CB7EB86EB6F}" srcId="{FD8DD899-05FF-4EFD-B7D8-B2BFA4CC5A38}" destId="{F1A89F56-1860-4632-BA30-F317FAE0D51F}" srcOrd="0" destOrd="0" parTransId="{E409CEBD-47BC-43DA-978A-A083E2DB7E8F}" sibTransId="{F406B2B1-E457-4382-90BC-C4F462FF0420}"/>
    <dgm:cxn modelId="{3B493FEB-DF6D-784F-9E49-24B23A886178}" type="presOf" srcId="{18F3C29E-E556-0345-9463-0884FC037761}" destId="{3F2B41BC-6561-B74C-9D36-B401E5A0F554}" srcOrd="1" destOrd="0" presId="urn:microsoft.com/office/officeart/2016/7/layout/RepeatingBendingProcessNew"/>
    <dgm:cxn modelId="{0E6790ED-5043-B242-9BA5-4108D9223C73}" srcId="{FD8DD899-05FF-4EFD-B7D8-B2BFA4CC5A38}" destId="{C60B7DC5-8DBE-3542-B111-EDB8F5C26FD0}" srcOrd="6" destOrd="0" parTransId="{9EB297F8-A335-074E-8192-F7E069088133}" sibTransId="{5F05E608-9C4F-3A44-BC14-D8970C1F2E92}"/>
    <dgm:cxn modelId="{AD2380F5-0DEC-E944-8C44-26179EC48759}" type="presOf" srcId="{567F783E-815C-4323-AE97-BE6839345CB8}" destId="{CF4D9A15-973D-F242-80AB-61272CADF936}" srcOrd="1" destOrd="0" presId="urn:microsoft.com/office/officeart/2016/7/layout/RepeatingBendingProcessNew"/>
    <dgm:cxn modelId="{718F67FA-386A-134B-A4B8-FC4D40ECFE39}" type="presOf" srcId="{A3CD13C8-7907-4DFB-8FDA-C57CDC57F780}" destId="{0D6E0F72-5235-3B40-A23B-5FAE366F80BB}" srcOrd="0" destOrd="0" presId="urn:microsoft.com/office/officeart/2016/7/layout/RepeatingBendingProcessNew"/>
    <dgm:cxn modelId="{F8E49735-2D67-E949-A573-E27D68614E2D}" type="presParOf" srcId="{A8C2D3F1-1B68-5C43-81B7-385FBDE2D0A8}" destId="{EC28949C-A574-2544-A477-3637E3491487}" srcOrd="0" destOrd="0" presId="urn:microsoft.com/office/officeart/2016/7/layout/RepeatingBendingProcessNew"/>
    <dgm:cxn modelId="{6D50BAE7-B01F-2242-AADF-955095F6346F}" type="presParOf" srcId="{A8C2D3F1-1B68-5C43-81B7-385FBDE2D0A8}" destId="{C746E58E-1721-E149-8A78-BA9334EA0731}" srcOrd="1" destOrd="0" presId="urn:microsoft.com/office/officeart/2016/7/layout/RepeatingBendingProcessNew"/>
    <dgm:cxn modelId="{8608CDFC-D2BE-F14A-8D50-2092DBC595E6}" type="presParOf" srcId="{C746E58E-1721-E149-8A78-BA9334EA0731}" destId="{1FFEF174-C58B-6F4F-8C03-0BE762A7873A}" srcOrd="0" destOrd="0" presId="urn:microsoft.com/office/officeart/2016/7/layout/RepeatingBendingProcessNew"/>
    <dgm:cxn modelId="{5BEAB26C-E914-5E45-B098-4B81E6808EF1}" type="presParOf" srcId="{A8C2D3F1-1B68-5C43-81B7-385FBDE2D0A8}" destId="{E0F36480-D5E9-D041-99FF-BF189C51D733}" srcOrd="2" destOrd="0" presId="urn:microsoft.com/office/officeart/2016/7/layout/RepeatingBendingProcessNew"/>
    <dgm:cxn modelId="{C9EA8831-7903-EE43-8D9D-2CF8ABF78C5A}" type="presParOf" srcId="{A8C2D3F1-1B68-5C43-81B7-385FBDE2D0A8}" destId="{482DDBF7-55C3-B247-A448-C452765C2122}" srcOrd="3" destOrd="0" presId="urn:microsoft.com/office/officeart/2016/7/layout/RepeatingBendingProcessNew"/>
    <dgm:cxn modelId="{D70DCAD8-C7FC-7A4A-B865-633CE1192567}" type="presParOf" srcId="{482DDBF7-55C3-B247-A448-C452765C2122}" destId="{25C7808F-6668-4E40-ABD7-ACD25E795577}" srcOrd="0" destOrd="0" presId="urn:microsoft.com/office/officeart/2016/7/layout/RepeatingBendingProcessNew"/>
    <dgm:cxn modelId="{999D2171-930B-AE4A-8D4C-3F978D210824}" type="presParOf" srcId="{A8C2D3F1-1B68-5C43-81B7-385FBDE2D0A8}" destId="{F7E4F1A7-CC36-5546-B95C-A9CAB377F2C9}" srcOrd="4" destOrd="0" presId="urn:microsoft.com/office/officeart/2016/7/layout/RepeatingBendingProcessNew"/>
    <dgm:cxn modelId="{6D2C311E-9F70-9149-80D9-D28D3CE73DCD}" type="presParOf" srcId="{A8C2D3F1-1B68-5C43-81B7-385FBDE2D0A8}" destId="{E50B3922-E9C5-E14B-B3D0-8B3DDD39EFC1}" srcOrd="5" destOrd="0" presId="urn:microsoft.com/office/officeart/2016/7/layout/RepeatingBendingProcessNew"/>
    <dgm:cxn modelId="{F71EA8DA-F496-E244-B0D2-67216A57B41B}" type="presParOf" srcId="{E50B3922-E9C5-E14B-B3D0-8B3DDD39EFC1}" destId="{EC0D407D-3D96-5A49-9D97-2A48D7700F0B}" srcOrd="0" destOrd="0" presId="urn:microsoft.com/office/officeart/2016/7/layout/RepeatingBendingProcessNew"/>
    <dgm:cxn modelId="{F5BE8C79-D25A-4147-B6C1-8F2CE83A2F73}" type="presParOf" srcId="{A8C2D3F1-1B68-5C43-81B7-385FBDE2D0A8}" destId="{0D6E0F72-5235-3B40-A23B-5FAE366F80BB}" srcOrd="6" destOrd="0" presId="urn:microsoft.com/office/officeart/2016/7/layout/RepeatingBendingProcessNew"/>
    <dgm:cxn modelId="{A641D546-FB8C-AE4D-A777-014AF6201CA0}" type="presParOf" srcId="{A8C2D3F1-1B68-5C43-81B7-385FBDE2D0A8}" destId="{B72FDDDB-8590-5B4A-A7BD-44A55929956A}" srcOrd="7" destOrd="0" presId="urn:microsoft.com/office/officeart/2016/7/layout/RepeatingBendingProcessNew"/>
    <dgm:cxn modelId="{111ABB50-A0DA-EA45-A917-8EAC49D7E843}" type="presParOf" srcId="{B72FDDDB-8590-5B4A-A7BD-44A55929956A}" destId="{CF4D9A15-973D-F242-80AB-61272CADF936}" srcOrd="0" destOrd="0" presId="urn:microsoft.com/office/officeart/2016/7/layout/RepeatingBendingProcessNew"/>
    <dgm:cxn modelId="{ACFC9BAD-6C4F-224D-8D97-6637B64A376C}" type="presParOf" srcId="{A8C2D3F1-1B68-5C43-81B7-385FBDE2D0A8}" destId="{5EE9E038-6247-BA47-B33A-D17411C42431}" srcOrd="8" destOrd="0" presId="urn:microsoft.com/office/officeart/2016/7/layout/RepeatingBendingProcessNew"/>
    <dgm:cxn modelId="{D93BD1BD-E672-944E-A69A-68F7AE4661B8}" type="presParOf" srcId="{A8C2D3F1-1B68-5C43-81B7-385FBDE2D0A8}" destId="{E796CD9C-8B39-9E45-83EF-0CC83FE91437}" srcOrd="9" destOrd="0" presId="urn:microsoft.com/office/officeart/2016/7/layout/RepeatingBendingProcessNew"/>
    <dgm:cxn modelId="{481B8DAE-4655-4643-B974-B81BD89CD51E}" type="presParOf" srcId="{E796CD9C-8B39-9E45-83EF-0CC83FE91437}" destId="{B27A9FC5-3F6B-E14B-AC2E-05FB00F5C54D}" srcOrd="0" destOrd="0" presId="urn:microsoft.com/office/officeart/2016/7/layout/RepeatingBendingProcessNew"/>
    <dgm:cxn modelId="{78FE76DF-2468-214E-886D-620C2821DECB}" type="presParOf" srcId="{A8C2D3F1-1B68-5C43-81B7-385FBDE2D0A8}" destId="{8A0460C8-4FB3-CF44-8E02-1C372901AE3F}" srcOrd="10" destOrd="0" presId="urn:microsoft.com/office/officeart/2016/7/layout/RepeatingBendingProcessNew"/>
    <dgm:cxn modelId="{6034653F-6C50-1845-BBF0-4DBC3B8EEB02}" type="presParOf" srcId="{A8C2D3F1-1B68-5C43-81B7-385FBDE2D0A8}" destId="{177E4F90-8479-BB4D-B4F4-D1B6AFF99428}" srcOrd="11" destOrd="0" presId="urn:microsoft.com/office/officeart/2016/7/layout/RepeatingBendingProcessNew"/>
    <dgm:cxn modelId="{0AFA017A-9F5D-9A4A-8C8F-27E496DD61B5}" type="presParOf" srcId="{177E4F90-8479-BB4D-B4F4-D1B6AFF99428}" destId="{994531AE-3E3D-AF49-B15A-A102CD85888B}" srcOrd="0" destOrd="0" presId="urn:microsoft.com/office/officeart/2016/7/layout/RepeatingBendingProcessNew"/>
    <dgm:cxn modelId="{C331728D-A95C-D340-8D44-200C5EFC113E}" type="presParOf" srcId="{A8C2D3F1-1B68-5C43-81B7-385FBDE2D0A8}" destId="{67E7409B-FE40-1F4A-A45E-3995577CE0C6}" srcOrd="12" destOrd="0" presId="urn:microsoft.com/office/officeart/2016/7/layout/RepeatingBendingProcessNew"/>
    <dgm:cxn modelId="{BEB07C5F-EF08-F148-A34A-0D9A3E0AF8C8}" type="presParOf" srcId="{A8C2D3F1-1B68-5C43-81B7-385FBDE2D0A8}" destId="{F7288DA0-4793-9142-9765-D61DDE47654E}" srcOrd="13" destOrd="0" presId="urn:microsoft.com/office/officeart/2016/7/layout/RepeatingBendingProcessNew"/>
    <dgm:cxn modelId="{89465805-8BF6-F646-830D-993F5791D441}" type="presParOf" srcId="{F7288DA0-4793-9142-9765-D61DDE47654E}" destId="{19EBE38B-5850-4246-AB5F-CA0354663ACD}" srcOrd="0" destOrd="0" presId="urn:microsoft.com/office/officeart/2016/7/layout/RepeatingBendingProcessNew"/>
    <dgm:cxn modelId="{3DE21320-97AF-7745-8C34-F5B111386322}" type="presParOf" srcId="{A8C2D3F1-1B68-5C43-81B7-385FBDE2D0A8}" destId="{F63C219D-31A6-884F-8043-F8BA8C98258B}" srcOrd="14" destOrd="0" presId="urn:microsoft.com/office/officeart/2016/7/layout/RepeatingBendingProcessNew"/>
    <dgm:cxn modelId="{7160DA6F-664B-B144-95C0-FE7061F03E22}" type="presParOf" srcId="{A8C2D3F1-1B68-5C43-81B7-385FBDE2D0A8}" destId="{CE51C038-F054-BC49-90B6-ED650C2AB18A}" srcOrd="15" destOrd="0" presId="urn:microsoft.com/office/officeart/2016/7/layout/RepeatingBendingProcessNew"/>
    <dgm:cxn modelId="{43844588-43C7-CF44-9281-7AF0B073C530}" type="presParOf" srcId="{CE51C038-F054-BC49-90B6-ED650C2AB18A}" destId="{3F2B41BC-6561-B74C-9D36-B401E5A0F554}" srcOrd="0" destOrd="0" presId="urn:microsoft.com/office/officeart/2016/7/layout/RepeatingBendingProcessNew"/>
    <dgm:cxn modelId="{31A6F7DC-619A-7548-B110-95F63B60E2E2}" type="presParOf" srcId="{A8C2D3F1-1B68-5C43-81B7-385FBDE2D0A8}" destId="{798CC55D-59B7-024E-8143-716DBC1E0572}" srcOrd="16" destOrd="0" presId="urn:microsoft.com/office/officeart/2016/7/layout/RepeatingBendingProcessNew"/>
    <dgm:cxn modelId="{F0AD03D6-0BCA-3841-B225-2FFEC920A002}" type="presParOf" srcId="{A8C2D3F1-1B68-5C43-81B7-385FBDE2D0A8}" destId="{FFC3A986-74ED-DD4E-A440-7782FCB7F9C7}" srcOrd="17" destOrd="0" presId="urn:microsoft.com/office/officeart/2016/7/layout/RepeatingBendingProcessNew"/>
    <dgm:cxn modelId="{5D36C9FC-DBFF-1041-8AF1-078161E946E9}" type="presParOf" srcId="{FFC3A986-74ED-DD4E-A440-7782FCB7F9C7}" destId="{8678C5B3-16D8-A14A-8843-36CEDB05813E}" srcOrd="0" destOrd="0" presId="urn:microsoft.com/office/officeart/2016/7/layout/RepeatingBendingProcessNew"/>
    <dgm:cxn modelId="{A5475A9A-D8FE-6F40-A7E1-7A7A10FB672F}" type="presParOf" srcId="{A8C2D3F1-1B68-5C43-81B7-385FBDE2D0A8}" destId="{1BAA52D9-C7EF-7F4A-B7CD-8E10D45A5BF1}" srcOrd="18" destOrd="0" presId="urn:microsoft.com/office/officeart/2016/7/layout/RepeatingBendingProcessNew"/>
    <dgm:cxn modelId="{AC009497-267A-5847-AE6F-C5FC191EB8CF}" type="presParOf" srcId="{A8C2D3F1-1B68-5C43-81B7-385FBDE2D0A8}" destId="{B6356F0F-0ECA-B941-8FC8-E1D9263C3E43}" srcOrd="19" destOrd="0" presId="urn:microsoft.com/office/officeart/2016/7/layout/RepeatingBendingProcessNew"/>
    <dgm:cxn modelId="{757F3553-335F-3142-A13F-5623E9626CDB}" type="presParOf" srcId="{B6356F0F-0ECA-B941-8FC8-E1D9263C3E43}" destId="{96E2EA51-3D7E-1A45-B8DF-8612689AC1D3}" srcOrd="0" destOrd="0" presId="urn:microsoft.com/office/officeart/2016/7/layout/RepeatingBendingProcessNew"/>
    <dgm:cxn modelId="{D27DF96A-0165-E640-A7F9-E31C508D13EE}" type="presParOf" srcId="{A8C2D3F1-1B68-5C43-81B7-385FBDE2D0A8}" destId="{9D9A48C6-7E5A-1449-9E90-CEC9EBF9A744}" srcOrd="2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58F633-5263-43C2-AC54-5EDC35E0E375}"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9170E3FD-439E-4725-8FFA-317BE5B9AF44}">
      <dgm:prSet/>
      <dgm:spPr/>
      <dgm:t>
        <a:bodyPr/>
        <a:lstStyle/>
        <a:p>
          <a:r>
            <a:rPr lang="en-US"/>
            <a:t>Create a new </a:t>
          </a:r>
          <a:r>
            <a:rPr lang="en-US" err="1"/>
            <a:t>Elasticcube</a:t>
          </a:r>
          <a:r>
            <a:rPr lang="en-US"/>
            <a:t> schema</a:t>
          </a:r>
        </a:p>
      </dgm:t>
    </dgm:pt>
    <dgm:pt modelId="{9E29CBC4-B9B8-4E94-BF6A-362C4C9A3FEC}" type="parTrans" cxnId="{8DE71679-3C58-4818-B992-06FB5EF47F86}">
      <dgm:prSet/>
      <dgm:spPr/>
      <dgm:t>
        <a:bodyPr/>
        <a:lstStyle/>
        <a:p>
          <a:endParaRPr lang="en-US"/>
        </a:p>
      </dgm:t>
    </dgm:pt>
    <dgm:pt modelId="{8071A53D-CB8D-443C-8566-73821EE0F134}" type="sibTrans" cxnId="{8DE71679-3C58-4818-B992-06FB5EF47F86}">
      <dgm:prSet/>
      <dgm:spPr/>
      <dgm:t>
        <a:bodyPr/>
        <a:lstStyle/>
        <a:p>
          <a:endParaRPr lang="en-US"/>
        </a:p>
      </dgm:t>
    </dgm:pt>
    <dgm:pt modelId="{9109B195-5953-408E-A4AC-88468D14E8DC}">
      <dgm:prSet/>
      <dgm:spPr/>
      <dgm:t>
        <a:bodyPr/>
        <a:lstStyle/>
        <a:p>
          <a:r>
            <a:rPr lang="en-US"/>
            <a:t>Connect to source data</a:t>
          </a:r>
        </a:p>
      </dgm:t>
    </dgm:pt>
    <dgm:pt modelId="{C437B93A-2339-4DB8-8CD1-3FBE4C71A65B}" type="parTrans" cxnId="{54EA8924-AA0C-45EA-BD04-EE9F6D4DF136}">
      <dgm:prSet/>
      <dgm:spPr/>
      <dgm:t>
        <a:bodyPr/>
        <a:lstStyle/>
        <a:p>
          <a:endParaRPr lang="en-US"/>
        </a:p>
      </dgm:t>
    </dgm:pt>
    <dgm:pt modelId="{C93D76BD-90B5-47AD-9386-E5CD994FA0D4}" type="sibTrans" cxnId="{54EA8924-AA0C-45EA-BD04-EE9F6D4DF136}">
      <dgm:prSet/>
      <dgm:spPr/>
      <dgm:t>
        <a:bodyPr/>
        <a:lstStyle/>
        <a:p>
          <a:endParaRPr lang="en-US"/>
        </a:p>
      </dgm:t>
    </dgm:pt>
    <dgm:pt modelId="{D8371EE9-8D5E-4327-98F8-6D00F12124D6}">
      <dgm:prSet/>
      <dgm:spPr/>
      <dgm:t>
        <a:bodyPr/>
        <a:lstStyle/>
        <a:p>
          <a:r>
            <a:rPr lang="en-US"/>
            <a:t>Join different data sources</a:t>
          </a:r>
        </a:p>
      </dgm:t>
    </dgm:pt>
    <dgm:pt modelId="{F0E58E1B-616E-4562-9C48-7CC9C77AA3BC}" type="parTrans" cxnId="{4FBD2BCC-64A4-441F-9C8E-02D05EED4756}">
      <dgm:prSet/>
      <dgm:spPr/>
      <dgm:t>
        <a:bodyPr/>
        <a:lstStyle/>
        <a:p>
          <a:endParaRPr lang="en-US"/>
        </a:p>
      </dgm:t>
    </dgm:pt>
    <dgm:pt modelId="{BE60CAFD-99DE-48FF-917B-FEBF4AE311E7}" type="sibTrans" cxnId="{4FBD2BCC-64A4-441F-9C8E-02D05EED4756}">
      <dgm:prSet/>
      <dgm:spPr/>
      <dgm:t>
        <a:bodyPr/>
        <a:lstStyle/>
        <a:p>
          <a:endParaRPr lang="en-US"/>
        </a:p>
      </dgm:t>
    </dgm:pt>
    <dgm:pt modelId="{416E142E-C704-41CB-87D2-F62CE057BDAB}">
      <dgm:prSet/>
      <dgm:spPr/>
      <dgm:t>
        <a:bodyPr/>
        <a:lstStyle/>
        <a:p>
          <a:r>
            <a:rPr lang="en-US"/>
            <a:t>Add data visualization widget</a:t>
          </a:r>
        </a:p>
      </dgm:t>
    </dgm:pt>
    <dgm:pt modelId="{FDBB18D0-34D0-4605-9DC6-758EFF4B29EF}" type="parTrans" cxnId="{0BB9551F-6C30-493E-BCBD-938BE4D00501}">
      <dgm:prSet/>
      <dgm:spPr/>
      <dgm:t>
        <a:bodyPr/>
        <a:lstStyle/>
        <a:p>
          <a:endParaRPr lang="en-US"/>
        </a:p>
      </dgm:t>
    </dgm:pt>
    <dgm:pt modelId="{C1A3ED9F-AB12-4D9A-B70C-57E02E6EC481}" type="sibTrans" cxnId="{0BB9551F-6C30-493E-BCBD-938BE4D00501}">
      <dgm:prSet/>
      <dgm:spPr/>
      <dgm:t>
        <a:bodyPr/>
        <a:lstStyle/>
        <a:p>
          <a:endParaRPr lang="en-US"/>
        </a:p>
      </dgm:t>
    </dgm:pt>
    <dgm:pt modelId="{E354FCEC-0BD2-42EB-9802-925510844DB3}">
      <dgm:prSet/>
      <dgm:spPr/>
      <dgm:t>
        <a:bodyPr/>
        <a:lstStyle/>
        <a:p>
          <a:r>
            <a:rPr lang="en-US"/>
            <a:t>Pivot table </a:t>
          </a:r>
        </a:p>
      </dgm:t>
    </dgm:pt>
    <dgm:pt modelId="{FCB61147-57AC-48F7-95A9-DC8F8D2524BF}" type="parTrans" cxnId="{37C86CE7-01F6-4257-A3D7-E5AB5F2C0B76}">
      <dgm:prSet/>
      <dgm:spPr/>
      <dgm:t>
        <a:bodyPr/>
        <a:lstStyle/>
        <a:p>
          <a:endParaRPr lang="en-US"/>
        </a:p>
      </dgm:t>
    </dgm:pt>
    <dgm:pt modelId="{AF47C4A0-1989-4D45-B7D8-386A8AAF7CAE}" type="sibTrans" cxnId="{37C86CE7-01F6-4257-A3D7-E5AB5F2C0B76}">
      <dgm:prSet/>
      <dgm:spPr/>
      <dgm:t>
        <a:bodyPr/>
        <a:lstStyle/>
        <a:p>
          <a:endParaRPr lang="en-US"/>
        </a:p>
      </dgm:t>
    </dgm:pt>
    <dgm:pt modelId="{0B00A43E-5560-42B1-862A-E2D408E3839E}">
      <dgm:prSet/>
      <dgm:spPr/>
      <dgm:t>
        <a:bodyPr/>
        <a:lstStyle/>
        <a:p>
          <a:r>
            <a:rPr lang="en-US"/>
            <a:t>Build settings to import data</a:t>
          </a:r>
        </a:p>
      </dgm:t>
    </dgm:pt>
    <dgm:pt modelId="{24A6184D-6CFC-4516-96F4-995074406D51}" type="parTrans" cxnId="{49E18436-2F19-43AF-B24C-F16428D451CC}">
      <dgm:prSet/>
      <dgm:spPr/>
      <dgm:t>
        <a:bodyPr/>
        <a:lstStyle/>
        <a:p>
          <a:endParaRPr lang="en-US"/>
        </a:p>
      </dgm:t>
    </dgm:pt>
    <dgm:pt modelId="{6F8BBB1A-FF89-43F6-9E16-D3C96AA1D7EA}" type="sibTrans" cxnId="{49E18436-2F19-43AF-B24C-F16428D451CC}">
      <dgm:prSet/>
      <dgm:spPr/>
      <dgm:t>
        <a:bodyPr/>
        <a:lstStyle/>
        <a:p>
          <a:endParaRPr lang="en-US"/>
        </a:p>
      </dgm:t>
    </dgm:pt>
    <dgm:pt modelId="{94578323-3DC9-4046-9DF8-1332F31E752F}">
      <dgm:prSet/>
      <dgm:spPr/>
      <dgm:t>
        <a:bodyPr/>
        <a:lstStyle/>
        <a:p>
          <a:r>
            <a:rPr lang="en-US"/>
            <a:t>Connect to live data</a:t>
          </a:r>
        </a:p>
      </dgm:t>
    </dgm:pt>
    <dgm:pt modelId="{896B57CF-FAD8-425D-A126-42C98FCC05BA}" type="parTrans" cxnId="{4AFA4BF8-5A3C-42AB-B757-0B436584EED3}">
      <dgm:prSet/>
      <dgm:spPr/>
      <dgm:t>
        <a:bodyPr/>
        <a:lstStyle/>
        <a:p>
          <a:endParaRPr lang="en-US"/>
        </a:p>
      </dgm:t>
    </dgm:pt>
    <dgm:pt modelId="{F77F9DFB-203B-4978-B5E1-7BAC61915044}" type="sibTrans" cxnId="{4AFA4BF8-5A3C-42AB-B757-0B436584EED3}">
      <dgm:prSet/>
      <dgm:spPr/>
      <dgm:t>
        <a:bodyPr/>
        <a:lstStyle/>
        <a:p>
          <a:endParaRPr lang="en-US"/>
        </a:p>
      </dgm:t>
    </dgm:pt>
    <dgm:pt modelId="{D1D2B802-F508-4DC2-BDAC-52211D87EA38}">
      <dgm:prSet/>
      <dgm:spPr/>
      <dgm:t>
        <a:bodyPr/>
        <a:lstStyle/>
        <a:p>
          <a:r>
            <a:rPr lang="en-US"/>
            <a:t>Create a data model</a:t>
          </a:r>
        </a:p>
      </dgm:t>
    </dgm:pt>
    <dgm:pt modelId="{6778BB2B-2753-4E1A-BD48-FC0F89814B2E}" type="parTrans" cxnId="{B13F983F-AE72-4C9E-867E-DEC78A12F806}">
      <dgm:prSet/>
      <dgm:spPr/>
      <dgm:t>
        <a:bodyPr/>
        <a:lstStyle/>
        <a:p>
          <a:endParaRPr lang="en-US"/>
        </a:p>
      </dgm:t>
    </dgm:pt>
    <dgm:pt modelId="{260BA8E1-5FB5-47B1-BBCA-053EE3BB7BE2}" type="sibTrans" cxnId="{B13F983F-AE72-4C9E-867E-DEC78A12F806}">
      <dgm:prSet/>
      <dgm:spPr/>
      <dgm:t>
        <a:bodyPr/>
        <a:lstStyle/>
        <a:p>
          <a:endParaRPr lang="en-US"/>
        </a:p>
      </dgm:t>
    </dgm:pt>
    <dgm:pt modelId="{DDB42C0E-0DD6-4613-9314-FE5DA78DD365}">
      <dgm:prSet/>
      <dgm:spPr/>
      <dgm:t>
        <a:bodyPr/>
        <a:lstStyle/>
        <a:p>
          <a:r>
            <a:rPr lang="en-US"/>
            <a:t>Join data</a:t>
          </a:r>
        </a:p>
      </dgm:t>
    </dgm:pt>
    <dgm:pt modelId="{16B8E73E-E6DC-45E1-A000-12E14E890623}" type="parTrans" cxnId="{128A39F7-E14B-4CFE-B990-056EF47D6C89}">
      <dgm:prSet/>
      <dgm:spPr/>
      <dgm:t>
        <a:bodyPr/>
        <a:lstStyle/>
        <a:p>
          <a:endParaRPr lang="en-US"/>
        </a:p>
      </dgm:t>
    </dgm:pt>
    <dgm:pt modelId="{EB6B4857-A829-43F7-8173-989EBC87C8EB}" type="sibTrans" cxnId="{128A39F7-E14B-4CFE-B990-056EF47D6C89}">
      <dgm:prSet/>
      <dgm:spPr/>
      <dgm:t>
        <a:bodyPr/>
        <a:lstStyle/>
        <a:p>
          <a:endParaRPr lang="en-US"/>
        </a:p>
      </dgm:t>
    </dgm:pt>
    <dgm:pt modelId="{907A6CD5-7F6A-47DC-8396-7F445F2199F5}">
      <dgm:prSet/>
      <dgm:spPr/>
      <dgm:t>
        <a:bodyPr/>
        <a:lstStyle/>
        <a:p>
          <a:r>
            <a:rPr lang="en-US"/>
            <a:t>Update connectivity settings</a:t>
          </a:r>
        </a:p>
      </dgm:t>
    </dgm:pt>
    <dgm:pt modelId="{6F082DB6-AC28-4AD2-9653-2436A4E4805C}" type="parTrans" cxnId="{C3BD7820-3D98-45AA-8480-0CD89A6A97E0}">
      <dgm:prSet/>
      <dgm:spPr/>
      <dgm:t>
        <a:bodyPr/>
        <a:lstStyle/>
        <a:p>
          <a:endParaRPr lang="en-US"/>
        </a:p>
      </dgm:t>
    </dgm:pt>
    <dgm:pt modelId="{20E0DA5F-DEA1-4748-8F05-86DA39A21C5A}" type="sibTrans" cxnId="{C3BD7820-3D98-45AA-8480-0CD89A6A97E0}">
      <dgm:prSet/>
      <dgm:spPr/>
      <dgm:t>
        <a:bodyPr/>
        <a:lstStyle/>
        <a:p>
          <a:endParaRPr lang="en-US"/>
        </a:p>
      </dgm:t>
    </dgm:pt>
    <dgm:pt modelId="{3F30B122-3138-A24D-BE51-DA11EC1D934C}" type="pres">
      <dgm:prSet presAssocID="{9258F633-5263-43C2-AC54-5EDC35E0E375}" presName="Name0" presStyleCnt="0">
        <dgm:presLayoutVars>
          <dgm:dir/>
          <dgm:resizeHandles val="exact"/>
        </dgm:presLayoutVars>
      </dgm:prSet>
      <dgm:spPr/>
    </dgm:pt>
    <dgm:pt modelId="{65E34E62-0D02-6349-AEF4-DFF101241BFB}" type="pres">
      <dgm:prSet presAssocID="{9170E3FD-439E-4725-8FFA-317BE5B9AF44}" presName="node" presStyleLbl="node1" presStyleIdx="0" presStyleCnt="10">
        <dgm:presLayoutVars>
          <dgm:bulletEnabled val="1"/>
        </dgm:presLayoutVars>
      </dgm:prSet>
      <dgm:spPr/>
    </dgm:pt>
    <dgm:pt modelId="{FBE08C36-DBB0-4E4B-A146-A64EDA48B5D1}" type="pres">
      <dgm:prSet presAssocID="{8071A53D-CB8D-443C-8566-73821EE0F134}" presName="sibTrans" presStyleLbl="sibTrans1D1" presStyleIdx="0" presStyleCnt="9"/>
      <dgm:spPr/>
    </dgm:pt>
    <dgm:pt modelId="{B6E98938-EE2D-8C4C-8F1F-90B24C3076FE}" type="pres">
      <dgm:prSet presAssocID="{8071A53D-CB8D-443C-8566-73821EE0F134}" presName="connectorText" presStyleLbl="sibTrans1D1" presStyleIdx="0" presStyleCnt="9"/>
      <dgm:spPr/>
    </dgm:pt>
    <dgm:pt modelId="{A0C2FE22-CDEE-4946-ACF7-CCC3C89DBDEA}" type="pres">
      <dgm:prSet presAssocID="{9109B195-5953-408E-A4AC-88468D14E8DC}" presName="node" presStyleLbl="node1" presStyleIdx="1" presStyleCnt="10">
        <dgm:presLayoutVars>
          <dgm:bulletEnabled val="1"/>
        </dgm:presLayoutVars>
      </dgm:prSet>
      <dgm:spPr/>
    </dgm:pt>
    <dgm:pt modelId="{FF8D7990-1A96-CD44-A80D-BDD15F83FE3A}" type="pres">
      <dgm:prSet presAssocID="{C93D76BD-90B5-47AD-9386-E5CD994FA0D4}" presName="sibTrans" presStyleLbl="sibTrans1D1" presStyleIdx="1" presStyleCnt="9"/>
      <dgm:spPr/>
    </dgm:pt>
    <dgm:pt modelId="{7451C3D5-A5C1-E744-9828-8C7EF42B83F8}" type="pres">
      <dgm:prSet presAssocID="{C93D76BD-90B5-47AD-9386-E5CD994FA0D4}" presName="connectorText" presStyleLbl="sibTrans1D1" presStyleIdx="1" presStyleCnt="9"/>
      <dgm:spPr/>
    </dgm:pt>
    <dgm:pt modelId="{BC5548E7-6D4D-EA49-AEBB-40B18C3A1F65}" type="pres">
      <dgm:prSet presAssocID="{D8371EE9-8D5E-4327-98F8-6D00F12124D6}" presName="node" presStyleLbl="node1" presStyleIdx="2" presStyleCnt="10">
        <dgm:presLayoutVars>
          <dgm:bulletEnabled val="1"/>
        </dgm:presLayoutVars>
      </dgm:prSet>
      <dgm:spPr/>
    </dgm:pt>
    <dgm:pt modelId="{1A516678-51AA-BA4D-A36C-7D1CE153C7E5}" type="pres">
      <dgm:prSet presAssocID="{BE60CAFD-99DE-48FF-917B-FEBF4AE311E7}" presName="sibTrans" presStyleLbl="sibTrans1D1" presStyleIdx="2" presStyleCnt="9"/>
      <dgm:spPr/>
    </dgm:pt>
    <dgm:pt modelId="{C4447532-78D9-EE40-A416-83B67AA48A0C}" type="pres">
      <dgm:prSet presAssocID="{BE60CAFD-99DE-48FF-917B-FEBF4AE311E7}" presName="connectorText" presStyleLbl="sibTrans1D1" presStyleIdx="2" presStyleCnt="9"/>
      <dgm:spPr/>
    </dgm:pt>
    <dgm:pt modelId="{C2D2C49D-81B7-FC4B-9B57-8FCD271066E7}" type="pres">
      <dgm:prSet presAssocID="{416E142E-C704-41CB-87D2-F62CE057BDAB}" presName="node" presStyleLbl="node1" presStyleIdx="3" presStyleCnt="10">
        <dgm:presLayoutVars>
          <dgm:bulletEnabled val="1"/>
        </dgm:presLayoutVars>
      </dgm:prSet>
      <dgm:spPr/>
    </dgm:pt>
    <dgm:pt modelId="{21E77D24-EF3A-AF43-B12D-5938959C024C}" type="pres">
      <dgm:prSet presAssocID="{C1A3ED9F-AB12-4D9A-B70C-57E02E6EC481}" presName="sibTrans" presStyleLbl="sibTrans1D1" presStyleIdx="3" presStyleCnt="9"/>
      <dgm:spPr/>
    </dgm:pt>
    <dgm:pt modelId="{707CDF0E-98C2-9744-878D-D822F1DF8143}" type="pres">
      <dgm:prSet presAssocID="{C1A3ED9F-AB12-4D9A-B70C-57E02E6EC481}" presName="connectorText" presStyleLbl="sibTrans1D1" presStyleIdx="3" presStyleCnt="9"/>
      <dgm:spPr/>
    </dgm:pt>
    <dgm:pt modelId="{5B4ED1E6-D052-FF41-AA1F-F85CE9F0703F}" type="pres">
      <dgm:prSet presAssocID="{E354FCEC-0BD2-42EB-9802-925510844DB3}" presName="node" presStyleLbl="node1" presStyleIdx="4" presStyleCnt="10">
        <dgm:presLayoutVars>
          <dgm:bulletEnabled val="1"/>
        </dgm:presLayoutVars>
      </dgm:prSet>
      <dgm:spPr/>
    </dgm:pt>
    <dgm:pt modelId="{9178C751-078E-184D-9869-421F5323DBD5}" type="pres">
      <dgm:prSet presAssocID="{AF47C4A0-1989-4D45-B7D8-386A8AAF7CAE}" presName="sibTrans" presStyleLbl="sibTrans1D1" presStyleIdx="4" presStyleCnt="9"/>
      <dgm:spPr/>
    </dgm:pt>
    <dgm:pt modelId="{42199736-C9E0-A14C-A0D8-EE8944BB40EB}" type="pres">
      <dgm:prSet presAssocID="{AF47C4A0-1989-4D45-B7D8-386A8AAF7CAE}" presName="connectorText" presStyleLbl="sibTrans1D1" presStyleIdx="4" presStyleCnt="9"/>
      <dgm:spPr/>
    </dgm:pt>
    <dgm:pt modelId="{B5507004-BA7A-334F-B052-51B528BD428D}" type="pres">
      <dgm:prSet presAssocID="{0B00A43E-5560-42B1-862A-E2D408E3839E}" presName="node" presStyleLbl="node1" presStyleIdx="5" presStyleCnt="10">
        <dgm:presLayoutVars>
          <dgm:bulletEnabled val="1"/>
        </dgm:presLayoutVars>
      </dgm:prSet>
      <dgm:spPr/>
    </dgm:pt>
    <dgm:pt modelId="{18D13317-93F1-254B-B11F-45CC604799F1}" type="pres">
      <dgm:prSet presAssocID="{6F8BBB1A-FF89-43F6-9E16-D3C96AA1D7EA}" presName="sibTrans" presStyleLbl="sibTrans1D1" presStyleIdx="5" presStyleCnt="9"/>
      <dgm:spPr/>
    </dgm:pt>
    <dgm:pt modelId="{AE195303-479A-8D42-8D95-07E37F2C643B}" type="pres">
      <dgm:prSet presAssocID="{6F8BBB1A-FF89-43F6-9E16-D3C96AA1D7EA}" presName="connectorText" presStyleLbl="sibTrans1D1" presStyleIdx="5" presStyleCnt="9"/>
      <dgm:spPr/>
    </dgm:pt>
    <dgm:pt modelId="{1519C029-2EA4-DB46-AAE5-9D9AE0800FE2}" type="pres">
      <dgm:prSet presAssocID="{94578323-3DC9-4046-9DF8-1332F31E752F}" presName="node" presStyleLbl="node1" presStyleIdx="6" presStyleCnt="10">
        <dgm:presLayoutVars>
          <dgm:bulletEnabled val="1"/>
        </dgm:presLayoutVars>
      </dgm:prSet>
      <dgm:spPr/>
    </dgm:pt>
    <dgm:pt modelId="{35BE3D6E-CFDA-5C43-A059-34B199C5B6A1}" type="pres">
      <dgm:prSet presAssocID="{F77F9DFB-203B-4978-B5E1-7BAC61915044}" presName="sibTrans" presStyleLbl="sibTrans1D1" presStyleIdx="6" presStyleCnt="9"/>
      <dgm:spPr/>
    </dgm:pt>
    <dgm:pt modelId="{20B43141-D559-D845-86BA-509F619DFB24}" type="pres">
      <dgm:prSet presAssocID="{F77F9DFB-203B-4978-B5E1-7BAC61915044}" presName="connectorText" presStyleLbl="sibTrans1D1" presStyleIdx="6" presStyleCnt="9"/>
      <dgm:spPr/>
    </dgm:pt>
    <dgm:pt modelId="{F26DA07D-2475-3C42-A809-A7510F634F43}" type="pres">
      <dgm:prSet presAssocID="{D1D2B802-F508-4DC2-BDAC-52211D87EA38}" presName="node" presStyleLbl="node1" presStyleIdx="7" presStyleCnt="10">
        <dgm:presLayoutVars>
          <dgm:bulletEnabled val="1"/>
        </dgm:presLayoutVars>
      </dgm:prSet>
      <dgm:spPr/>
    </dgm:pt>
    <dgm:pt modelId="{03007933-2B7A-7641-AF51-D6EE6EF5CEC6}" type="pres">
      <dgm:prSet presAssocID="{260BA8E1-5FB5-47B1-BBCA-053EE3BB7BE2}" presName="sibTrans" presStyleLbl="sibTrans1D1" presStyleIdx="7" presStyleCnt="9"/>
      <dgm:spPr/>
    </dgm:pt>
    <dgm:pt modelId="{6AD635A2-A7AA-3C49-98C6-3B8AB410F051}" type="pres">
      <dgm:prSet presAssocID="{260BA8E1-5FB5-47B1-BBCA-053EE3BB7BE2}" presName="connectorText" presStyleLbl="sibTrans1D1" presStyleIdx="7" presStyleCnt="9"/>
      <dgm:spPr/>
    </dgm:pt>
    <dgm:pt modelId="{43D02821-32C9-5941-AA6E-0FCB130513E4}" type="pres">
      <dgm:prSet presAssocID="{DDB42C0E-0DD6-4613-9314-FE5DA78DD365}" presName="node" presStyleLbl="node1" presStyleIdx="8" presStyleCnt="10">
        <dgm:presLayoutVars>
          <dgm:bulletEnabled val="1"/>
        </dgm:presLayoutVars>
      </dgm:prSet>
      <dgm:spPr/>
    </dgm:pt>
    <dgm:pt modelId="{6750B397-4FCD-6348-9694-D773360B710C}" type="pres">
      <dgm:prSet presAssocID="{EB6B4857-A829-43F7-8173-989EBC87C8EB}" presName="sibTrans" presStyleLbl="sibTrans1D1" presStyleIdx="8" presStyleCnt="9"/>
      <dgm:spPr/>
    </dgm:pt>
    <dgm:pt modelId="{E83044CE-C523-1F4B-A085-8D88D4B2B39F}" type="pres">
      <dgm:prSet presAssocID="{EB6B4857-A829-43F7-8173-989EBC87C8EB}" presName="connectorText" presStyleLbl="sibTrans1D1" presStyleIdx="8" presStyleCnt="9"/>
      <dgm:spPr/>
    </dgm:pt>
    <dgm:pt modelId="{9F201152-8C6B-404C-9A26-65A65EFFC42D}" type="pres">
      <dgm:prSet presAssocID="{907A6CD5-7F6A-47DC-8396-7F445F2199F5}" presName="node" presStyleLbl="node1" presStyleIdx="9" presStyleCnt="10">
        <dgm:presLayoutVars>
          <dgm:bulletEnabled val="1"/>
        </dgm:presLayoutVars>
      </dgm:prSet>
      <dgm:spPr/>
    </dgm:pt>
  </dgm:ptLst>
  <dgm:cxnLst>
    <dgm:cxn modelId="{C86BF609-D961-A741-8BD2-A9CA8327E3B5}" type="presOf" srcId="{9109B195-5953-408E-A4AC-88468D14E8DC}" destId="{A0C2FE22-CDEE-4946-ACF7-CCC3C89DBDEA}" srcOrd="0" destOrd="0" presId="urn:microsoft.com/office/officeart/2016/7/layout/RepeatingBendingProcessNew"/>
    <dgm:cxn modelId="{18CFA90D-7514-7349-90BA-2EEBA306B0A3}" type="presOf" srcId="{D1D2B802-F508-4DC2-BDAC-52211D87EA38}" destId="{F26DA07D-2475-3C42-A809-A7510F634F43}" srcOrd="0" destOrd="0" presId="urn:microsoft.com/office/officeart/2016/7/layout/RepeatingBendingProcessNew"/>
    <dgm:cxn modelId="{4FAED70E-77AD-7242-AA32-3C4FEFB489A5}" type="presOf" srcId="{E354FCEC-0BD2-42EB-9802-925510844DB3}" destId="{5B4ED1E6-D052-FF41-AA1F-F85CE9F0703F}" srcOrd="0" destOrd="0" presId="urn:microsoft.com/office/officeart/2016/7/layout/RepeatingBendingProcessNew"/>
    <dgm:cxn modelId="{623AE21A-7A8D-F643-8EBA-93AE42D45435}" type="presOf" srcId="{C1A3ED9F-AB12-4D9A-B70C-57E02E6EC481}" destId="{707CDF0E-98C2-9744-878D-D822F1DF8143}" srcOrd="1" destOrd="0" presId="urn:microsoft.com/office/officeart/2016/7/layout/RepeatingBendingProcessNew"/>
    <dgm:cxn modelId="{0BB9551F-6C30-493E-BCBD-938BE4D00501}" srcId="{9258F633-5263-43C2-AC54-5EDC35E0E375}" destId="{416E142E-C704-41CB-87D2-F62CE057BDAB}" srcOrd="3" destOrd="0" parTransId="{FDBB18D0-34D0-4605-9DC6-758EFF4B29EF}" sibTransId="{C1A3ED9F-AB12-4D9A-B70C-57E02E6EC481}"/>
    <dgm:cxn modelId="{C3BD7820-3D98-45AA-8480-0CD89A6A97E0}" srcId="{9258F633-5263-43C2-AC54-5EDC35E0E375}" destId="{907A6CD5-7F6A-47DC-8396-7F445F2199F5}" srcOrd="9" destOrd="0" parTransId="{6F082DB6-AC28-4AD2-9653-2436A4E4805C}" sibTransId="{20E0DA5F-DEA1-4748-8F05-86DA39A21C5A}"/>
    <dgm:cxn modelId="{5D0D2721-165D-4044-8E4A-9F3EDABC874F}" type="presOf" srcId="{EB6B4857-A829-43F7-8173-989EBC87C8EB}" destId="{E83044CE-C523-1F4B-A085-8D88D4B2B39F}" srcOrd="1" destOrd="0" presId="urn:microsoft.com/office/officeart/2016/7/layout/RepeatingBendingProcessNew"/>
    <dgm:cxn modelId="{54EA8924-AA0C-45EA-BD04-EE9F6D4DF136}" srcId="{9258F633-5263-43C2-AC54-5EDC35E0E375}" destId="{9109B195-5953-408E-A4AC-88468D14E8DC}" srcOrd="1" destOrd="0" parTransId="{C437B93A-2339-4DB8-8CD1-3FBE4C71A65B}" sibTransId="{C93D76BD-90B5-47AD-9386-E5CD994FA0D4}"/>
    <dgm:cxn modelId="{D5B0FE24-A343-714A-BA6A-2966DC06CE1C}" type="presOf" srcId="{BE60CAFD-99DE-48FF-917B-FEBF4AE311E7}" destId="{1A516678-51AA-BA4D-A36C-7D1CE153C7E5}" srcOrd="0" destOrd="0" presId="urn:microsoft.com/office/officeart/2016/7/layout/RepeatingBendingProcessNew"/>
    <dgm:cxn modelId="{182E9B2C-E8B6-764A-A042-9A10016DD025}" type="presOf" srcId="{D8371EE9-8D5E-4327-98F8-6D00F12124D6}" destId="{BC5548E7-6D4D-EA49-AEBB-40B18C3A1F65}" srcOrd="0" destOrd="0" presId="urn:microsoft.com/office/officeart/2016/7/layout/RepeatingBendingProcessNew"/>
    <dgm:cxn modelId="{D3D7272E-A104-5140-A58B-B0D45969FA61}" type="presOf" srcId="{9170E3FD-439E-4725-8FFA-317BE5B9AF44}" destId="{65E34E62-0D02-6349-AEF4-DFF101241BFB}" srcOrd="0" destOrd="0" presId="urn:microsoft.com/office/officeart/2016/7/layout/RepeatingBendingProcessNew"/>
    <dgm:cxn modelId="{49E18436-2F19-43AF-B24C-F16428D451CC}" srcId="{9258F633-5263-43C2-AC54-5EDC35E0E375}" destId="{0B00A43E-5560-42B1-862A-E2D408E3839E}" srcOrd="5" destOrd="0" parTransId="{24A6184D-6CFC-4516-96F4-995074406D51}" sibTransId="{6F8BBB1A-FF89-43F6-9E16-D3C96AA1D7EA}"/>
    <dgm:cxn modelId="{B13F983F-AE72-4C9E-867E-DEC78A12F806}" srcId="{9258F633-5263-43C2-AC54-5EDC35E0E375}" destId="{D1D2B802-F508-4DC2-BDAC-52211D87EA38}" srcOrd="7" destOrd="0" parTransId="{6778BB2B-2753-4E1A-BD48-FC0F89814B2E}" sibTransId="{260BA8E1-5FB5-47B1-BBCA-053EE3BB7BE2}"/>
    <dgm:cxn modelId="{8B3AF841-2549-1941-A967-2B8219EB2FC4}" type="presOf" srcId="{C1A3ED9F-AB12-4D9A-B70C-57E02E6EC481}" destId="{21E77D24-EF3A-AF43-B12D-5938959C024C}" srcOrd="0" destOrd="0" presId="urn:microsoft.com/office/officeart/2016/7/layout/RepeatingBendingProcessNew"/>
    <dgm:cxn modelId="{4B8B754A-6E45-6644-A3C9-932282A510EF}" type="presOf" srcId="{9258F633-5263-43C2-AC54-5EDC35E0E375}" destId="{3F30B122-3138-A24D-BE51-DA11EC1D934C}" srcOrd="0" destOrd="0" presId="urn:microsoft.com/office/officeart/2016/7/layout/RepeatingBendingProcessNew"/>
    <dgm:cxn modelId="{45E01550-4D21-1D46-84D9-102A02598DC1}" type="presOf" srcId="{907A6CD5-7F6A-47DC-8396-7F445F2199F5}" destId="{9F201152-8C6B-404C-9A26-65A65EFFC42D}" srcOrd="0" destOrd="0" presId="urn:microsoft.com/office/officeart/2016/7/layout/RepeatingBendingProcessNew"/>
    <dgm:cxn modelId="{8DE71679-3C58-4818-B992-06FB5EF47F86}" srcId="{9258F633-5263-43C2-AC54-5EDC35E0E375}" destId="{9170E3FD-439E-4725-8FFA-317BE5B9AF44}" srcOrd="0" destOrd="0" parTransId="{9E29CBC4-B9B8-4E94-BF6A-362C4C9A3FEC}" sibTransId="{8071A53D-CB8D-443C-8566-73821EE0F134}"/>
    <dgm:cxn modelId="{65728F5A-5879-BD46-ADAC-058DB33BE3F1}" type="presOf" srcId="{94578323-3DC9-4046-9DF8-1332F31E752F}" destId="{1519C029-2EA4-DB46-AAE5-9D9AE0800FE2}" srcOrd="0" destOrd="0" presId="urn:microsoft.com/office/officeart/2016/7/layout/RepeatingBendingProcessNew"/>
    <dgm:cxn modelId="{AE18797F-48B1-B741-8D67-4D846E2E417C}" type="presOf" srcId="{BE60CAFD-99DE-48FF-917B-FEBF4AE311E7}" destId="{C4447532-78D9-EE40-A416-83B67AA48A0C}" srcOrd="1" destOrd="0" presId="urn:microsoft.com/office/officeart/2016/7/layout/RepeatingBendingProcessNew"/>
    <dgm:cxn modelId="{AB1D2981-1962-F146-8567-CEA2D01C43F9}" type="presOf" srcId="{416E142E-C704-41CB-87D2-F62CE057BDAB}" destId="{C2D2C49D-81B7-FC4B-9B57-8FCD271066E7}" srcOrd="0" destOrd="0" presId="urn:microsoft.com/office/officeart/2016/7/layout/RepeatingBendingProcessNew"/>
    <dgm:cxn modelId="{7E7B548D-6B60-8949-84E9-EC0DC863C463}" type="presOf" srcId="{EB6B4857-A829-43F7-8173-989EBC87C8EB}" destId="{6750B397-4FCD-6348-9694-D773360B710C}" srcOrd="0" destOrd="0" presId="urn:microsoft.com/office/officeart/2016/7/layout/RepeatingBendingProcessNew"/>
    <dgm:cxn modelId="{E9504096-5B13-7F4E-BFC5-CBD93B6778E8}" type="presOf" srcId="{AF47C4A0-1989-4D45-B7D8-386A8AAF7CAE}" destId="{9178C751-078E-184D-9869-421F5323DBD5}" srcOrd="0" destOrd="0" presId="urn:microsoft.com/office/officeart/2016/7/layout/RepeatingBendingProcessNew"/>
    <dgm:cxn modelId="{79238596-A09C-2F4F-9227-FF837A363724}" type="presOf" srcId="{8071A53D-CB8D-443C-8566-73821EE0F134}" destId="{FBE08C36-DBB0-4E4B-A146-A64EDA48B5D1}" srcOrd="0" destOrd="0" presId="urn:microsoft.com/office/officeart/2016/7/layout/RepeatingBendingProcessNew"/>
    <dgm:cxn modelId="{9576F398-71F6-6847-A0BD-7F0DFEC0840D}" type="presOf" srcId="{8071A53D-CB8D-443C-8566-73821EE0F134}" destId="{B6E98938-EE2D-8C4C-8F1F-90B24C3076FE}" srcOrd="1" destOrd="0" presId="urn:microsoft.com/office/officeart/2016/7/layout/RepeatingBendingProcessNew"/>
    <dgm:cxn modelId="{924F089E-AA94-524B-93C3-73637CEB12A9}" type="presOf" srcId="{0B00A43E-5560-42B1-862A-E2D408E3839E}" destId="{B5507004-BA7A-334F-B052-51B528BD428D}" srcOrd="0" destOrd="0" presId="urn:microsoft.com/office/officeart/2016/7/layout/RepeatingBendingProcessNew"/>
    <dgm:cxn modelId="{33808EA9-5BA0-7741-86DB-AC9562B30BCB}" type="presOf" srcId="{260BA8E1-5FB5-47B1-BBCA-053EE3BB7BE2}" destId="{03007933-2B7A-7641-AF51-D6EE6EF5CEC6}" srcOrd="0" destOrd="0" presId="urn:microsoft.com/office/officeart/2016/7/layout/RepeatingBendingProcessNew"/>
    <dgm:cxn modelId="{FE12C1B1-2B89-784A-AD1C-B8D9D9EA51CC}" type="presOf" srcId="{260BA8E1-5FB5-47B1-BBCA-053EE3BB7BE2}" destId="{6AD635A2-A7AA-3C49-98C6-3B8AB410F051}" srcOrd="1" destOrd="0" presId="urn:microsoft.com/office/officeart/2016/7/layout/RepeatingBendingProcessNew"/>
    <dgm:cxn modelId="{BAAA63B7-343F-7748-B8F3-C8B8DDFFE68C}" type="presOf" srcId="{DDB42C0E-0DD6-4613-9314-FE5DA78DD365}" destId="{43D02821-32C9-5941-AA6E-0FCB130513E4}" srcOrd="0" destOrd="0" presId="urn:microsoft.com/office/officeart/2016/7/layout/RepeatingBendingProcessNew"/>
    <dgm:cxn modelId="{E66B3CB8-7159-034F-8044-D86A118F1ADC}" type="presOf" srcId="{6F8BBB1A-FF89-43F6-9E16-D3C96AA1D7EA}" destId="{18D13317-93F1-254B-B11F-45CC604799F1}" srcOrd="0" destOrd="0" presId="urn:microsoft.com/office/officeart/2016/7/layout/RepeatingBendingProcessNew"/>
    <dgm:cxn modelId="{BCA6A3BD-CAF8-1142-91C7-93A9406A895D}" type="presOf" srcId="{6F8BBB1A-FF89-43F6-9E16-D3C96AA1D7EA}" destId="{AE195303-479A-8D42-8D95-07E37F2C643B}" srcOrd="1" destOrd="0" presId="urn:microsoft.com/office/officeart/2016/7/layout/RepeatingBendingProcessNew"/>
    <dgm:cxn modelId="{01DAAFC4-4164-6F40-84C3-4486DF1F505B}" type="presOf" srcId="{C93D76BD-90B5-47AD-9386-E5CD994FA0D4}" destId="{FF8D7990-1A96-CD44-A80D-BDD15F83FE3A}" srcOrd="0" destOrd="0" presId="urn:microsoft.com/office/officeart/2016/7/layout/RepeatingBendingProcessNew"/>
    <dgm:cxn modelId="{2E89CFC8-EAA1-D742-9364-6F814BB3AD86}" type="presOf" srcId="{F77F9DFB-203B-4978-B5E1-7BAC61915044}" destId="{20B43141-D559-D845-86BA-509F619DFB24}" srcOrd="1" destOrd="0" presId="urn:microsoft.com/office/officeart/2016/7/layout/RepeatingBendingProcessNew"/>
    <dgm:cxn modelId="{A1D0ACCA-AD56-7A4B-8AC7-97FE9BA83384}" type="presOf" srcId="{C93D76BD-90B5-47AD-9386-E5CD994FA0D4}" destId="{7451C3D5-A5C1-E744-9828-8C7EF42B83F8}" srcOrd="1" destOrd="0" presId="urn:microsoft.com/office/officeart/2016/7/layout/RepeatingBendingProcessNew"/>
    <dgm:cxn modelId="{4FBD2BCC-64A4-441F-9C8E-02D05EED4756}" srcId="{9258F633-5263-43C2-AC54-5EDC35E0E375}" destId="{D8371EE9-8D5E-4327-98F8-6D00F12124D6}" srcOrd="2" destOrd="0" parTransId="{F0E58E1B-616E-4562-9C48-7CC9C77AA3BC}" sibTransId="{BE60CAFD-99DE-48FF-917B-FEBF4AE311E7}"/>
    <dgm:cxn modelId="{7B4310DB-1C27-2545-B332-11D58CAD1DDE}" type="presOf" srcId="{AF47C4A0-1989-4D45-B7D8-386A8AAF7CAE}" destId="{42199736-C9E0-A14C-A0D8-EE8944BB40EB}" srcOrd="1" destOrd="0" presId="urn:microsoft.com/office/officeart/2016/7/layout/RepeatingBendingProcessNew"/>
    <dgm:cxn modelId="{37C86CE7-01F6-4257-A3D7-E5AB5F2C0B76}" srcId="{9258F633-5263-43C2-AC54-5EDC35E0E375}" destId="{E354FCEC-0BD2-42EB-9802-925510844DB3}" srcOrd="4" destOrd="0" parTransId="{FCB61147-57AC-48F7-95A9-DC8F8D2524BF}" sibTransId="{AF47C4A0-1989-4D45-B7D8-386A8AAF7CAE}"/>
    <dgm:cxn modelId="{B8EC18EB-DB97-AD47-A978-1166BD9D115C}" type="presOf" srcId="{F77F9DFB-203B-4978-B5E1-7BAC61915044}" destId="{35BE3D6E-CFDA-5C43-A059-34B199C5B6A1}" srcOrd="0" destOrd="0" presId="urn:microsoft.com/office/officeart/2016/7/layout/RepeatingBendingProcessNew"/>
    <dgm:cxn modelId="{128A39F7-E14B-4CFE-B990-056EF47D6C89}" srcId="{9258F633-5263-43C2-AC54-5EDC35E0E375}" destId="{DDB42C0E-0DD6-4613-9314-FE5DA78DD365}" srcOrd="8" destOrd="0" parTransId="{16B8E73E-E6DC-45E1-A000-12E14E890623}" sibTransId="{EB6B4857-A829-43F7-8173-989EBC87C8EB}"/>
    <dgm:cxn modelId="{4AFA4BF8-5A3C-42AB-B757-0B436584EED3}" srcId="{9258F633-5263-43C2-AC54-5EDC35E0E375}" destId="{94578323-3DC9-4046-9DF8-1332F31E752F}" srcOrd="6" destOrd="0" parTransId="{896B57CF-FAD8-425D-A126-42C98FCC05BA}" sibTransId="{F77F9DFB-203B-4978-B5E1-7BAC61915044}"/>
    <dgm:cxn modelId="{9D064AB4-ACEA-FF43-BE85-D00E043FA909}" type="presParOf" srcId="{3F30B122-3138-A24D-BE51-DA11EC1D934C}" destId="{65E34E62-0D02-6349-AEF4-DFF101241BFB}" srcOrd="0" destOrd="0" presId="urn:microsoft.com/office/officeart/2016/7/layout/RepeatingBendingProcessNew"/>
    <dgm:cxn modelId="{9E02A303-431E-3B47-9AE3-C146B8F6F58D}" type="presParOf" srcId="{3F30B122-3138-A24D-BE51-DA11EC1D934C}" destId="{FBE08C36-DBB0-4E4B-A146-A64EDA48B5D1}" srcOrd="1" destOrd="0" presId="urn:microsoft.com/office/officeart/2016/7/layout/RepeatingBendingProcessNew"/>
    <dgm:cxn modelId="{2C4314FF-2360-3947-8E70-4A46AE4653B1}" type="presParOf" srcId="{FBE08C36-DBB0-4E4B-A146-A64EDA48B5D1}" destId="{B6E98938-EE2D-8C4C-8F1F-90B24C3076FE}" srcOrd="0" destOrd="0" presId="urn:microsoft.com/office/officeart/2016/7/layout/RepeatingBendingProcessNew"/>
    <dgm:cxn modelId="{1122AE3D-1D06-7140-AF62-F78F70521991}" type="presParOf" srcId="{3F30B122-3138-A24D-BE51-DA11EC1D934C}" destId="{A0C2FE22-CDEE-4946-ACF7-CCC3C89DBDEA}" srcOrd="2" destOrd="0" presId="urn:microsoft.com/office/officeart/2016/7/layout/RepeatingBendingProcessNew"/>
    <dgm:cxn modelId="{BF22CE2D-F382-6643-94E8-F2D2DFB1D9E7}" type="presParOf" srcId="{3F30B122-3138-A24D-BE51-DA11EC1D934C}" destId="{FF8D7990-1A96-CD44-A80D-BDD15F83FE3A}" srcOrd="3" destOrd="0" presId="urn:microsoft.com/office/officeart/2016/7/layout/RepeatingBendingProcessNew"/>
    <dgm:cxn modelId="{2FA72EAB-9C4C-5045-BAAC-ED86F7708986}" type="presParOf" srcId="{FF8D7990-1A96-CD44-A80D-BDD15F83FE3A}" destId="{7451C3D5-A5C1-E744-9828-8C7EF42B83F8}" srcOrd="0" destOrd="0" presId="urn:microsoft.com/office/officeart/2016/7/layout/RepeatingBendingProcessNew"/>
    <dgm:cxn modelId="{C672A525-3B5C-154B-83CB-7B6093D39D5F}" type="presParOf" srcId="{3F30B122-3138-A24D-BE51-DA11EC1D934C}" destId="{BC5548E7-6D4D-EA49-AEBB-40B18C3A1F65}" srcOrd="4" destOrd="0" presId="urn:microsoft.com/office/officeart/2016/7/layout/RepeatingBendingProcessNew"/>
    <dgm:cxn modelId="{820299D5-1300-8C44-A424-D3F57C8D21C1}" type="presParOf" srcId="{3F30B122-3138-A24D-BE51-DA11EC1D934C}" destId="{1A516678-51AA-BA4D-A36C-7D1CE153C7E5}" srcOrd="5" destOrd="0" presId="urn:microsoft.com/office/officeart/2016/7/layout/RepeatingBendingProcessNew"/>
    <dgm:cxn modelId="{AE068802-1F99-F846-9BCC-5DDFD6C08F95}" type="presParOf" srcId="{1A516678-51AA-BA4D-A36C-7D1CE153C7E5}" destId="{C4447532-78D9-EE40-A416-83B67AA48A0C}" srcOrd="0" destOrd="0" presId="urn:microsoft.com/office/officeart/2016/7/layout/RepeatingBendingProcessNew"/>
    <dgm:cxn modelId="{A60165AF-3B5D-2243-BFBE-ADB1AFEF525E}" type="presParOf" srcId="{3F30B122-3138-A24D-BE51-DA11EC1D934C}" destId="{C2D2C49D-81B7-FC4B-9B57-8FCD271066E7}" srcOrd="6" destOrd="0" presId="urn:microsoft.com/office/officeart/2016/7/layout/RepeatingBendingProcessNew"/>
    <dgm:cxn modelId="{03E9F514-CCE9-064A-9806-5E9269AAC52B}" type="presParOf" srcId="{3F30B122-3138-A24D-BE51-DA11EC1D934C}" destId="{21E77D24-EF3A-AF43-B12D-5938959C024C}" srcOrd="7" destOrd="0" presId="urn:microsoft.com/office/officeart/2016/7/layout/RepeatingBendingProcessNew"/>
    <dgm:cxn modelId="{3B35B5E0-7007-A146-97F6-4CC07FA33C54}" type="presParOf" srcId="{21E77D24-EF3A-AF43-B12D-5938959C024C}" destId="{707CDF0E-98C2-9744-878D-D822F1DF8143}" srcOrd="0" destOrd="0" presId="urn:microsoft.com/office/officeart/2016/7/layout/RepeatingBendingProcessNew"/>
    <dgm:cxn modelId="{4BAE814C-31D3-CC43-95FA-B2E8059F1090}" type="presParOf" srcId="{3F30B122-3138-A24D-BE51-DA11EC1D934C}" destId="{5B4ED1E6-D052-FF41-AA1F-F85CE9F0703F}" srcOrd="8" destOrd="0" presId="urn:microsoft.com/office/officeart/2016/7/layout/RepeatingBendingProcessNew"/>
    <dgm:cxn modelId="{9E46EA36-5567-3545-9FF2-117CBFDBD1D2}" type="presParOf" srcId="{3F30B122-3138-A24D-BE51-DA11EC1D934C}" destId="{9178C751-078E-184D-9869-421F5323DBD5}" srcOrd="9" destOrd="0" presId="urn:microsoft.com/office/officeart/2016/7/layout/RepeatingBendingProcessNew"/>
    <dgm:cxn modelId="{CD1CCE9B-82DB-3C4D-8357-BE01B13CC78D}" type="presParOf" srcId="{9178C751-078E-184D-9869-421F5323DBD5}" destId="{42199736-C9E0-A14C-A0D8-EE8944BB40EB}" srcOrd="0" destOrd="0" presId="urn:microsoft.com/office/officeart/2016/7/layout/RepeatingBendingProcessNew"/>
    <dgm:cxn modelId="{E82E365E-40D2-E94D-A305-B4A7733895E9}" type="presParOf" srcId="{3F30B122-3138-A24D-BE51-DA11EC1D934C}" destId="{B5507004-BA7A-334F-B052-51B528BD428D}" srcOrd="10" destOrd="0" presId="urn:microsoft.com/office/officeart/2016/7/layout/RepeatingBendingProcessNew"/>
    <dgm:cxn modelId="{B81AACE5-2A61-6240-9507-5264239E0BDD}" type="presParOf" srcId="{3F30B122-3138-A24D-BE51-DA11EC1D934C}" destId="{18D13317-93F1-254B-B11F-45CC604799F1}" srcOrd="11" destOrd="0" presId="urn:microsoft.com/office/officeart/2016/7/layout/RepeatingBendingProcessNew"/>
    <dgm:cxn modelId="{5350068A-D22B-014D-8FD9-DAFF2AFF5573}" type="presParOf" srcId="{18D13317-93F1-254B-B11F-45CC604799F1}" destId="{AE195303-479A-8D42-8D95-07E37F2C643B}" srcOrd="0" destOrd="0" presId="urn:microsoft.com/office/officeart/2016/7/layout/RepeatingBendingProcessNew"/>
    <dgm:cxn modelId="{90CA448D-FB76-B040-9B83-C2D509D6334F}" type="presParOf" srcId="{3F30B122-3138-A24D-BE51-DA11EC1D934C}" destId="{1519C029-2EA4-DB46-AAE5-9D9AE0800FE2}" srcOrd="12" destOrd="0" presId="urn:microsoft.com/office/officeart/2016/7/layout/RepeatingBendingProcessNew"/>
    <dgm:cxn modelId="{4E55092C-C13B-AF4A-9A32-C927FD2DDBD5}" type="presParOf" srcId="{3F30B122-3138-A24D-BE51-DA11EC1D934C}" destId="{35BE3D6E-CFDA-5C43-A059-34B199C5B6A1}" srcOrd="13" destOrd="0" presId="urn:microsoft.com/office/officeart/2016/7/layout/RepeatingBendingProcessNew"/>
    <dgm:cxn modelId="{235BDE47-F2CF-D24C-ACEC-1E843128EFF3}" type="presParOf" srcId="{35BE3D6E-CFDA-5C43-A059-34B199C5B6A1}" destId="{20B43141-D559-D845-86BA-509F619DFB24}" srcOrd="0" destOrd="0" presId="urn:microsoft.com/office/officeart/2016/7/layout/RepeatingBendingProcessNew"/>
    <dgm:cxn modelId="{0CF83BDD-0AD7-BB4A-AC26-9621CD8B6F1A}" type="presParOf" srcId="{3F30B122-3138-A24D-BE51-DA11EC1D934C}" destId="{F26DA07D-2475-3C42-A809-A7510F634F43}" srcOrd="14" destOrd="0" presId="urn:microsoft.com/office/officeart/2016/7/layout/RepeatingBendingProcessNew"/>
    <dgm:cxn modelId="{78350A6B-10BB-B147-8A1F-19EC5D2B4704}" type="presParOf" srcId="{3F30B122-3138-A24D-BE51-DA11EC1D934C}" destId="{03007933-2B7A-7641-AF51-D6EE6EF5CEC6}" srcOrd="15" destOrd="0" presId="urn:microsoft.com/office/officeart/2016/7/layout/RepeatingBendingProcessNew"/>
    <dgm:cxn modelId="{58FE3806-8BF6-D24C-B659-2301E439A311}" type="presParOf" srcId="{03007933-2B7A-7641-AF51-D6EE6EF5CEC6}" destId="{6AD635A2-A7AA-3C49-98C6-3B8AB410F051}" srcOrd="0" destOrd="0" presId="urn:microsoft.com/office/officeart/2016/7/layout/RepeatingBendingProcessNew"/>
    <dgm:cxn modelId="{F34542F0-758A-F849-90CE-4ACD9239A090}" type="presParOf" srcId="{3F30B122-3138-A24D-BE51-DA11EC1D934C}" destId="{43D02821-32C9-5941-AA6E-0FCB130513E4}" srcOrd="16" destOrd="0" presId="urn:microsoft.com/office/officeart/2016/7/layout/RepeatingBendingProcessNew"/>
    <dgm:cxn modelId="{A723ACCF-EB1D-6B45-8375-F88834B4685D}" type="presParOf" srcId="{3F30B122-3138-A24D-BE51-DA11EC1D934C}" destId="{6750B397-4FCD-6348-9694-D773360B710C}" srcOrd="17" destOrd="0" presId="urn:microsoft.com/office/officeart/2016/7/layout/RepeatingBendingProcessNew"/>
    <dgm:cxn modelId="{34A33E6D-B2EE-3042-8EEC-7D5D647B8746}" type="presParOf" srcId="{6750B397-4FCD-6348-9694-D773360B710C}" destId="{E83044CE-C523-1F4B-A085-8D88D4B2B39F}" srcOrd="0" destOrd="0" presId="urn:microsoft.com/office/officeart/2016/7/layout/RepeatingBendingProcessNew"/>
    <dgm:cxn modelId="{242D41A0-79C9-BA4C-A50E-87B1DAA9F17E}" type="presParOf" srcId="{3F30B122-3138-A24D-BE51-DA11EC1D934C}" destId="{9F201152-8C6B-404C-9A26-65A65EFFC42D}" srcOrd="1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A1558E-95CF-4A80-8F7A-0ECFC0C3484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0F3C2523-0397-4B06-8F72-D1CC2FCF1751}">
      <dgm:prSet/>
      <dgm:spPr/>
      <dgm:t>
        <a:bodyPr/>
        <a:lstStyle/>
        <a:p>
          <a:r>
            <a:rPr lang="en-US"/>
            <a:t>Sango Fon (sango.fon@cgu.edu)</a:t>
          </a:r>
        </a:p>
      </dgm:t>
    </dgm:pt>
    <dgm:pt modelId="{B2669705-C068-46D5-9E29-F6EBAC373BB2}" type="parTrans" cxnId="{67E5C04F-FFE4-4A39-AA1A-9B98D3FF913B}">
      <dgm:prSet/>
      <dgm:spPr/>
      <dgm:t>
        <a:bodyPr/>
        <a:lstStyle/>
        <a:p>
          <a:endParaRPr lang="en-US"/>
        </a:p>
      </dgm:t>
    </dgm:pt>
    <dgm:pt modelId="{81817465-5490-4C5A-8FAC-BBB8A76E9330}" type="sibTrans" cxnId="{67E5C04F-FFE4-4A39-AA1A-9B98D3FF913B}">
      <dgm:prSet/>
      <dgm:spPr/>
      <dgm:t>
        <a:bodyPr/>
        <a:lstStyle/>
        <a:p>
          <a:endParaRPr lang="en-US"/>
        </a:p>
      </dgm:t>
    </dgm:pt>
    <dgm:pt modelId="{0BEB0F8A-0220-1B42-9054-9EEE39DB128D}" type="pres">
      <dgm:prSet presAssocID="{6BA1558E-95CF-4A80-8F7A-0ECFC0C34844}" presName="hierChild1" presStyleCnt="0">
        <dgm:presLayoutVars>
          <dgm:chPref val="1"/>
          <dgm:dir/>
          <dgm:animOne val="branch"/>
          <dgm:animLvl val="lvl"/>
          <dgm:resizeHandles/>
        </dgm:presLayoutVars>
      </dgm:prSet>
      <dgm:spPr/>
    </dgm:pt>
    <dgm:pt modelId="{F04EDDCD-32ED-004F-98E6-C5950FFC4A0D}" type="pres">
      <dgm:prSet presAssocID="{0F3C2523-0397-4B06-8F72-D1CC2FCF1751}" presName="hierRoot1" presStyleCnt="0"/>
      <dgm:spPr/>
    </dgm:pt>
    <dgm:pt modelId="{744A45CB-BBDB-274E-8313-9D4EEC382C52}" type="pres">
      <dgm:prSet presAssocID="{0F3C2523-0397-4B06-8F72-D1CC2FCF1751}" presName="composite" presStyleCnt="0"/>
      <dgm:spPr/>
    </dgm:pt>
    <dgm:pt modelId="{0E460CCA-860F-604C-BE2D-DA2E2CFE3A34}" type="pres">
      <dgm:prSet presAssocID="{0F3C2523-0397-4B06-8F72-D1CC2FCF1751}" presName="background" presStyleLbl="node0" presStyleIdx="0" presStyleCnt="1"/>
      <dgm:spPr/>
    </dgm:pt>
    <dgm:pt modelId="{E91C321C-6E4E-164B-9787-6A1B051D43D5}" type="pres">
      <dgm:prSet presAssocID="{0F3C2523-0397-4B06-8F72-D1CC2FCF1751}" presName="text" presStyleLbl="fgAcc0" presStyleIdx="0" presStyleCnt="1">
        <dgm:presLayoutVars>
          <dgm:chPref val="3"/>
        </dgm:presLayoutVars>
      </dgm:prSet>
      <dgm:spPr/>
    </dgm:pt>
    <dgm:pt modelId="{247BBF50-DE27-F248-A7E9-1F4D934AB4F1}" type="pres">
      <dgm:prSet presAssocID="{0F3C2523-0397-4B06-8F72-D1CC2FCF1751}" presName="hierChild2" presStyleCnt="0"/>
      <dgm:spPr/>
    </dgm:pt>
  </dgm:ptLst>
  <dgm:cxnLst>
    <dgm:cxn modelId="{CED1B221-F804-2947-9F5A-E60C1748E81F}" type="presOf" srcId="{6BA1558E-95CF-4A80-8F7A-0ECFC0C34844}" destId="{0BEB0F8A-0220-1B42-9054-9EEE39DB128D}" srcOrd="0" destOrd="0" presId="urn:microsoft.com/office/officeart/2005/8/layout/hierarchy1"/>
    <dgm:cxn modelId="{67E5C04F-FFE4-4A39-AA1A-9B98D3FF913B}" srcId="{6BA1558E-95CF-4A80-8F7A-0ECFC0C34844}" destId="{0F3C2523-0397-4B06-8F72-D1CC2FCF1751}" srcOrd="0" destOrd="0" parTransId="{B2669705-C068-46D5-9E29-F6EBAC373BB2}" sibTransId="{81817465-5490-4C5A-8FAC-BBB8A76E9330}"/>
    <dgm:cxn modelId="{A256AAA6-EEBE-2A46-9932-717ACC873DBA}" type="presOf" srcId="{0F3C2523-0397-4B06-8F72-D1CC2FCF1751}" destId="{E91C321C-6E4E-164B-9787-6A1B051D43D5}" srcOrd="0" destOrd="0" presId="urn:microsoft.com/office/officeart/2005/8/layout/hierarchy1"/>
    <dgm:cxn modelId="{D9D4931B-988E-8F4D-AEF7-FEE918B3D790}" type="presParOf" srcId="{0BEB0F8A-0220-1B42-9054-9EEE39DB128D}" destId="{F04EDDCD-32ED-004F-98E6-C5950FFC4A0D}" srcOrd="0" destOrd="0" presId="urn:microsoft.com/office/officeart/2005/8/layout/hierarchy1"/>
    <dgm:cxn modelId="{5AAFD547-146B-7544-98F2-D05D3E53873E}" type="presParOf" srcId="{F04EDDCD-32ED-004F-98E6-C5950FFC4A0D}" destId="{744A45CB-BBDB-274E-8313-9D4EEC382C52}" srcOrd="0" destOrd="0" presId="urn:microsoft.com/office/officeart/2005/8/layout/hierarchy1"/>
    <dgm:cxn modelId="{A4C1080B-D5BA-5246-82B4-E7829B66723B}" type="presParOf" srcId="{744A45CB-BBDB-274E-8313-9D4EEC382C52}" destId="{0E460CCA-860F-604C-BE2D-DA2E2CFE3A34}" srcOrd="0" destOrd="0" presId="urn:microsoft.com/office/officeart/2005/8/layout/hierarchy1"/>
    <dgm:cxn modelId="{74852C8B-C8C5-DC41-90AD-C22B5CD755D1}" type="presParOf" srcId="{744A45CB-BBDB-274E-8313-9D4EEC382C52}" destId="{E91C321C-6E4E-164B-9787-6A1B051D43D5}" srcOrd="1" destOrd="0" presId="urn:microsoft.com/office/officeart/2005/8/layout/hierarchy1"/>
    <dgm:cxn modelId="{89A08DEA-4873-AB45-B0B8-F7982889E59F}" type="presParOf" srcId="{F04EDDCD-32ED-004F-98E6-C5950FFC4A0D}" destId="{247BBF50-DE27-F248-A7E9-1F4D934AB4F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B662B-5A48-44EC-8179-B56D720D6824}">
      <dsp:nvSpPr>
        <dsp:cNvPr id="0" name=""/>
        <dsp:cNvSpPr/>
      </dsp:nvSpPr>
      <dsp:spPr>
        <a:xfrm>
          <a:off x="0" y="157657"/>
          <a:ext cx="6254749" cy="798524"/>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latin typeface="Arial"/>
              <a:cs typeface="Arial"/>
            </a:rPr>
            <a:t>Evaluations' Criteria</a:t>
          </a:r>
          <a:endParaRPr lang="en-US" sz="2100" b="0" i="0" u="none" strike="noStrike" kern="1200" cap="none" baseline="0" noProof="0">
            <a:solidFill>
              <a:srgbClr val="010000"/>
            </a:solidFill>
            <a:latin typeface="Arial"/>
            <a:cs typeface="Arial"/>
          </a:endParaRPr>
        </a:p>
      </dsp:txBody>
      <dsp:txXfrm>
        <a:off x="38981" y="196638"/>
        <a:ext cx="6176787" cy="720562"/>
      </dsp:txXfrm>
    </dsp:sp>
    <dsp:sp modelId="{5AB66675-8CA5-4E24-8A1A-EE712FBB0E22}">
      <dsp:nvSpPr>
        <dsp:cNvPr id="0" name=""/>
        <dsp:cNvSpPr/>
      </dsp:nvSpPr>
      <dsp:spPr>
        <a:xfrm>
          <a:off x="0" y="1016662"/>
          <a:ext cx="6254749" cy="798524"/>
        </a:xfrm>
        <a:prstGeom prst="roundRect">
          <a:avLst/>
        </a:prstGeom>
        <a:solidFill>
          <a:schemeClr val="accent5">
            <a:hueOff val="3822936"/>
            <a:satOff val="-8167"/>
            <a:lumOff val="-3412"/>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Arial"/>
              <a:cs typeface="Arial"/>
            </a:rPr>
            <a:t>1. How does the tool deals with multidimensional dataset "Cube" or data in General.</a:t>
          </a:r>
        </a:p>
      </dsp:txBody>
      <dsp:txXfrm>
        <a:off x="38981" y="1055643"/>
        <a:ext cx="6176787" cy="720562"/>
      </dsp:txXfrm>
    </dsp:sp>
    <dsp:sp modelId="{C3D4CC9A-82EB-48BD-BFD4-C5FF37368F93}">
      <dsp:nvSpPr>
        <dsp:cNvPr id="0" name=""/>
        <dsp:cNvSpPr/>
      </dsp:nvSpPr>
      <dsp:spPr>
        <a:xfrm>
          <a:off x="0" y="1875667"/>
          <a:ext cx="6254749" cy="798524"/>
        </a:xfrm>
        <a:prstGeom prst="roundRect">
          <a:avLst/>
        </a:prstGeom>
        <a:solidFill>
          <a:schemeClr val="accent5">
            <a:hueOff val="7645872"/>
            <a:satOff val="-16335"/>
            <a:lumOff val="-6824"/>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Arial"/>
              <a:cs typeface="Arial"/>
            </a:rPr>
            <a:t>2. Performance : Query and Storage performance</a:t>
          </a:r>
        </a:p>
      </dsp:txBody>
      <dsp:txXfrm>
        <a:off x="38981" y="1914648"/>
        <a:ext cx="6176787" cy="720562"/>
      </dsp:txXfrm>
    </dsp:sp>
    <dsp:sp modelId="{5C525033-7774-4AD2-8A99-A6C461729962}">
      <dsp:nvSpPr>
        <dsp:cNvPr id="0" name=""/>
        <dsp:cNvSpPr/>
      </dsp:nvSpPr>
      <dsp:spPr>
        <a:xfrm>
          <a:off x="0" y="2734672"/>
          <a:ext cx="6254749" cy="798524"/>
        </a:xfrm>
        <a:prstGeom prst="roundRect">
          <a:avLst/>
        </a:prstGeom>
        <a:solidFill>
          <a:schemeClr val="accent5">
            <a:hueOff val="11468808"/>
            <a:satOff val="-24502"/>
            <a:lumOff val="-1023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Arial"/>
              <a:cs typeface="Arial"/>
            </a:rPr>
            <a:t>3. Security: Policy and Security Architecture</a:t>
          </a:r>
        </a:p>
      </dsp:txBody>
      <dsp:txXfrm>
        <a:off x="38981" y="2773653"/>
        <a:ext cx="6176787" cy="720562"/>
      </dsp:txXfrm>
    </dsp:sp>
    <dsp:sp modelId="{8BB2425B-5DAB-4C3A-B50C-51E9968A4407}">
      <dsp:nvSpPr>
        <dsp:cNvPr id="0" name=""/>
        <dsp:cNvSpPr/>
      </dsp:nvSpPr>
      <dsp:spPr>
        <a:xfrm>
          <a:off x="0" y="3593677"/>
          <a:ext cx="6254749" cy="798524"/>
        </a:xfrm>
        <a:prstGeom prst="roundRect">
          <a:avLst/>
        </a:prstGeom>
        <a:solidFill>
          <a:schemeClr val="accent5">
            <a:hueOff val="15291745"/>
            <a:satOff val="-32670"/>
            <a:lumOff val="-1364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Arial"/>
              <a:cs typeface="Arial"/>
            </a:rPr>
            <a:t>4. Costs: Licencing, Software, Hardware, &amp; installations</a:t>
          </a:r>
        </a:p>
      </dsp:txBody>
      <dsp:txXfrm>
        <a:off x="38981" y="3632658"/>
        <a:ext cx="6176787" cy="720562"/>
      </dsp:txXfrm>
    </dsp:sp>
    <dsp:sp modelId="{3EDAD7F4-6369-4EFC-89FF-E0C244AEB40E}">
      <dsp:nvSpPr>
        <dsp:cNvPr id="0" name=""/>
        <dsp:cNvSpPr/>
      </dsp:nvSpPr>
      <dsp:spPr>
        <a:xfrm>
          <a:off x="0" y="4452682"/>
          <a:ext cx="6254749" cy="798524"/>
        </a:xfrm>
        <a:prstGeom prst="roundRect">
          <a:avLst/>
        </a:prstGeom>
        <a:solidFill>
          <a:schemeClr val="accent5">
            <a:hueOff val="19114680"/>
            <a:satOff val="-40837"/>
            <a:lumOff val="-1705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Arial"/>
              <a:cs typeface="Arial"/>
            </a:rPr>
            <a:t>5. Usability: Implementation, ease of use, platforms supported</a:t>
          </a:r>
        </a:p>
      </dsp:txBody>
      <dsp:txXfrm>
        <a:off x="38981" y="4491663"/>
        <a:ext cx="6176787" cy="7205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6E58E-1721-E149-8A78-BA9334EA0731}">
      <dsp:nvSpPr>
        <dsp:cNvPr id="0" name=""/>
        <dsp:cNvSpPr/>
      </dsp:nvSpPr>
      <dsp:spPr>
        <a:xfrm>
          <a:off x="1975261" y="433297"/>
          <a:ext cx="334638" cy="91440"/>
        </a:xfrm>
        <a:custGeom>
          <a:avLst/>
          <a:gdLst/>
          <a:ahLst/>
          <a:cxnLst/>
          <a:rect l="0" t="0" r="0" b="0"/>
          <a:pathLst>
            <a:path>
              <a:moveTo>
                <a:pt x="0" y="45720"/>
              </a:moveTo>
              <a:lnTo>
                <a:pt x="334638" y="45720"/>
              </a:lnTo>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33449" y="477190"/>
        <a:ext cx="18261" cy="3652"/>
      </dsp:txXfrm>
    </dsp:sp>
    <dsp:sp modelId="{EC28949C-A574-2544-A477-3637E3491487}">
      <dsp:nvSpPr>
        <dsp:cNvPr id="0" name=""/>
        <dsp:cNvSpPr/>
      </dsp:nvSpPr>
      <dsp:spPr>
        <a:xfrm>
          <a:off x="389070" y="2619"/>
          <a:ext cx="1587991" cy="95279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33400">
            <a:lnSpc>
              <a:spcPct val="90000"/>
            </a:lnSpc>
            <a:spcBef>
              <a:spcPct val="0"/>
            </a:spcBef>
            <a:spcAft>
              <a:spcPct val="35000"/>
            </a:spcAft>
            <a:buNone/>
            <a:defRPr cap="all"/>
          </a:pPr>
          <a:r>
            <a:rPr lang="en-US" sz="1200" kern="1200"/>
            <a:t>Connect to any data source</a:t>
          </a:r>
        </a:p>
      </dsp:txBody>
      <dsp:txXfrm>
        <a:off x="389070" y="2619"/>
        <a:ext cx="1587991" cy="952794"/>
      </dsp:txXfrm>
    </dsp:sp>
    <dsp:sp modelId="{482DDBF7-55C3-B247-A448-C452765C2122}">
      <dsp:nvSpPr>
        <dsp:cNvPr id="0" name=""/>
        <dsp:cNvSpPr/>
      </dsp:nvSpPr>
      <dsp:spPr>
        <a:xfrm>
          <a:off x="3928491" y="433297"/>
          <a:ext cx="334638" cy="91440"/>
        </a:xfrm>
        <a:custGeom>
          <a:avLst/>
          <a:gdLst/>
          <a:ahLst/>
          <a:cxnLst/>
          <a:rect l="0" t="0" r="0" b="0"/>
          <a:pathLst>
            <a:path>
              <a:moveTo>
                <a:pt x="0" y="45720"/>
              </a:moveTo>
              <a:lnTo>
                <a:pt x="334638" y="45720"/>
              </a:lnTo>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6679" y="477190"/>
        <a:ext cx="18261" cy="3652"/>
      </dsp:txXfrm>
    </dsp:sp>
    <dsp:sp modelId="{E0F36480-D5E9-D041-99FF-BF189C51D733}">
      <dsp:nvSpPr>
        <dsp:cNvPr id="0" name=""/>
        <dsp:cNvSpPr/>
      </dsp:nvSpPr>
      <dsp:spPr>
        <a:xfrm>
          <a:off x="2342299" y="2619"/>
          <a:ext cx="1587991" cy="95279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33400">
            <a:lnSpc>
              <a:spcPct val="90000"/>
            </a:lnSpc>
            <a:spcBef>
              <a:spcPct val="0"/>
            </a:spcBef>
            <a:spcAft>
              <a:spcPct val="35000"/>
            </a:spcAft>
            <a:buNone/>
            <a:defRPr cap="all"/>
          </a:pPr>
          <a:r>
            <a:rPr lang="en-US" sz="1200" kern="1200"/>
            <a:t>Centralize and model your data</a:t>
          </a:r>
        </a:p>
      </dsp:txBody>
      <dsp:txXfrm>
        <a:off x="2342299" y="2619"/>
        <a:ext cx="1587991" cy="952794"/>
      </dsp:txXfrm>
    </dsp:sp>
    <dsp:sp modelId="{E50B3922-E9C5-E14B-B3D0-8B3DDD39EFC1}">
      <dsp:nvSpPr>
        <dsp:cNvPr id="0" name=""/>
        <dsp:cNvSpPr/>
      </dsp:nvSpPr>
      <dsp:spPr>
        <a:xfrm>
          <a:off x="5881720" y="433297"/>
          <a:ext cx="334638" cy="91440"/>
        </a:xfrm>
        <a:custGeom>
          <a:avLst/>
          <a:gdLst/>
          <a:ahLst/>
          <a:cxnLst/>
          <a:rect l="0" t="0" r="0" b="0"/>
          <a:pathLst>
            <a:path>
              <a:moveTo>
                <a:pt x="0" y="45720"/>
              </a:moveTo>
              <a:lnTo>
                <a:pt x="334638" y="45720"/>
              </a:lnTo>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39908" y="477190"/>
        <a:ext cx="18261" cy="3652"/>
      </dsp:txXfrm>
    </dsp:sp>
    <dsp:sp modelId="{F7E4F1A7-CC36-5546-B95C-A9CAB377F2C9}">
      <dsp:nvSpPr>
        <dsp:cNvPr id="0" name=""/>
        <dsp:cNvSpPr/>
      </dsp:nvSpPr>
      <dsp:spPr>
        <a:xfrm>
          <a:off x="4295529" y="2619"/>
          <a:ext cx="1587991" cy="95279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33400">
            <a:lnSpc>
              <a:spcPct val="90000"/>
            </a:lnSpc>
            <a:spcBef>
              <a:spcPct val="0"/>
            </a:spcBef>
            <a:spcAft>
              <a:spcPct val="35000"/>
            </a:spcAft>
            <a:buNone/>
            <a:defRPr cap="all"/>
          </a:pPr>
          <a:r>
            <a:rPr lang="en-US" sz="1200" kern="1200"/>
            <a:t>Mashup and analyze data from anywhere</a:t>
          </a:r>
        </a:p>
      </dsp:txBody>
      <dsp:txXfrm>
        <a:off x="4295529" y="2619"/>
        <a:ext cx="1587991" cy="952794"/>
      </dsp:txXfrm>
    </dsp:sp>
    <dsp:sp modelId="{B72FDDDB-8590-5B4A-A7BD-44A55929956A}">
      <dsp:nvSpPr>
        <dsp:cNvPr id="0" name=""/>
        <dsp:cNvSpPr/>
      </dsp:nvSpPr>
      <dsp:spPr>
        <a:xfrm>
          <a:off x="7834950" y="433297"/>
          <a:ext cx="334638" cy="91440"/>
        </a:xfrm>
        <a:custGeom>
          <a:avLst/>
          <a:gdLst/>
          <a:ahLst/>
          <a:cxnLst/>
          <a:rect l="0" t="0" r="0" b="0"/>
          <a:pathLst>
            <a:path>
              <a:moveTo>
                <a:pt x="0" y="45720"/>
              </a:moveTo>
              <a:lnTo>
                <a:pt x="334638" y="45720"/>
              </a:lnTo>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93138" y="477190"/>
        <a:ext cx="18261" cy="3652"/>
      </dsp:txXfrm>
    </dsp:sp>
    <dsp:sp modelId="{0D6E0F72-5235-3B40-A23B-5FAE366F80BB}">
      <dsp:nvSpPr>
        <dsp:cNvPr id="0" name=""/>
        <dsp:cNvSpPr/>
      </dsp:nvSpPr>
      <dsp:spPr>
        <a:xfrm>
          <a:off x="6248758" y="2619"/>
          <a:ext cx="1587991" cy="95279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33400">
            <a:lnSpc>
              <a:spcPct val="90000"/>
            </a:lnSpc>
            <a:spcBef>
              <a:spcPct val="0"/>
            </a:spcBef>
            <a:spcAft>
              <a:spcPct val="35000"/>
            </a:spcAft>
            <a:buNone/>
            <a:defRPr cap="all"/>
          </a:pPr>
          <a:r>
            <a:rPr lang="en-US" sz="1200" kern="1200"/>
            <a:t>Embed your analytics anywhere</a:t>
          </a:r>
        </a:p>
      </dsp:txBody>
      <dsp:txXfrm>
        <a:off x="6248758" y="2619"/>
        <a:ext cx="1587991" cy="952794"/>
      </dsp:txXfrm>
    </dsp:sp>
    <dsp:sp modelId="{E796CD9C-8B39-9E45-83EF-0CC83FE91437}">
      <dsp:nvSpPr>
        <dsp:cNvPr id="0" name=""/>
        <dsp:cNvSpPr/>
      </dsp:nvSpPr>
      <dsp:spPr>
        <a:xfrm>
          <a:off x="1183066" y="953614"/>
          <a:ext cx="7812917" cy="334638"/>
        </a:xfrm>
        <a:custGeom>
          <a:avLst/>
          <a:gdLst/>
          <a:ahLst/>
          <a:cxnLst/>
          <a:rect l="0" t="0" r="0" b="0"/>
          <a:pathLst>
            <a:path>
              <a:moveTo>
                <a:pt x="7812917" y="0"/>
              </a:moveTo>
              <a:lnTo>
                <a:pt x="7812917" y="184419"/>
              </a:lnTo>
              <a:lnTo>
                <a:pt x="0" y="184419"/>
              </a:lnTo>
              <a:lnTo>
                <a:pt x="0" y="334638"/>
              </a:lnTo>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93988" y="1119107"/>
        <a:ext cx="391072" cy="3652"/>
      </dsp:txXfrm>
    </dsp:sp>
    <dsp:sp modelId="{5EE9E038-6247-BA47-B33A-D17411C42431}">
      <dsp:nvSpPr>
        <dsp:cNvPr id="0" name=""/>
        <dsp:cNvSpPr/>
      </dsp:nvSpPr>
      <dsp:spPr>
        <a:xfrm>
          <a:off x="8201988" y="2619"/>
          <a:ext cx="1587991" cy="95279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33400">
            <a:lnSpc>
              <a:spcPct val="90000"/>
            </a:lnSpc>
            <a:spcBef>
              <a:spcPct val="0"/>
            </a:spcBef>
            <a:spcAft>
              <a:spcPct val="35000"/>
            </a:spcAft>
            <a:buNone/>
            <a:defRPr cap="all"/>
          </a:pPr>
          <a:r>
            <a:rPr lang="en-US" sz="1200" kern="1200"/>
            <a:t>Customize and extend for a branded experience</a:t>
          </a:r>
        </a:p>
      </dsp:txBody>
      <dsp:txXfrm>
        <a:off x="8201988" y="2619"/>
        <a:ext cx="1587991" cy="952794"/>
      </dsp:txXfrm>
    </dsp:sp>
    <dsp:sp modelId="{177E4F90-8479-BB4D-B4F4-D1B6AFF99428}">
      <dsp:nvSpPr>
        <dsp:cNvPr id="0" name=""/>
        <dsp:cNvSpPr/>
      </dsp:nvSpPr>
      <dsp:spPr>
        <a:xfrm>
          <a:off x="1975261" y="1751330"/>
          <a:ext cx="334638" cy="91440"/>
        </a:xfrm>
        <a:custGeom>
          <a:avLst/>
          <a:gdLst/>
          <a:ahLst/>
          <a:cxnLst/>
          <a:rect l="0" t="0" r="0" b="0"/>
          <a:pathLst>
            <a:path>
              <a:moveTo>
                <a:pt x="0" y="45720"/>
              </a:moveTo>
              <a:lnTo>
                <a:pt x="334638" y="45720"/>
              </a:lnTo>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33449" y="1795223"/>
        <a:ext cx="18261" cy="3652"/>
      </dsp:txXfrm>
    </dsp:sp>
    <dsp:sp modelId="{8A0460C8-4FB3-CF44-8E02-1C372901AE3F}">
      <dsp:nvSpPr>
        <dsp:cNvPr id="0" name=""/>
        <dsp:cNvSpPr/>
      </dsp:nvSpPr>
      <dsp:spPr>
        <a:xfrm>
          <a:off x="389070" y="1320652"/>
          <a:ext cx="1587991" cy="95279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33400">
            <a:lnSpc>
              <a:spcPct val="90000"/>
            </a:lnSpc>
            <a:spcBef>
              <a:spcPct val="0"/>
            </a:spcBef>
            <a:spcAft>
              <a:spcPct val="35000"/>
            </a:spcAft>
            <a:buNone/>
            <a:defRPr cap="all"/>
          </a:pPr>
          <a:r>
            <a:rPr lang="en-US" sz="1200" kern="1200"/>
            <a:t>Decide with instant insights</a:t>
          </a:r>
        </a:p>
      </dsp:txBody>
      <dsp:txXfrm>
        <a:off x="389070" y="1320652"/>
        <a:ext cx="1587991" cy="952794"/>
      </dsp:txXfrm>
    </dsp:sp>
    <dsp:sp modelId="{F7288DA0-4793-9142-9765-D61DDE47654E}">
      <dsp:nvSpPr>
        <dsp:cNvPr id="0" name=""/>
        <dsp:cNvSpPr/>
      </dsp:nvSpPr>
      <dsp:spPr>
        <a:xfrm>
          <a:off x="3928491" y="1751330"/>
          <a:ext cx="334638" cy="91440"/>
        </a:xfrm>
        <a:custGeom>
          <a:avLst/>
          <a:gdLst/>
          <a:ahLst/>
          <a:cxnLst/>
          <a:rect l="0" t="0" r="0" b="0"/>
          <a:pathLst>
            <a:path>
              <a:moveTo>
                <a:pt x="0" y="45720"/>
              </a:moveTo>
              <a:lnTo>
                <a:pt x="334638" y="45720"/>
              </a:lnTo>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6679" y="1795223"/>
        <a:ext cx="18261" cy="3652"/>
      </dsp:txXfrm>
    </dsp:sp>
    <dsp:sp modelId="{67E7409B-FE40-1F4A-A45E-3995577CE0C6}">
      <dsp:nvSpPr>
        <dsp:cNvPr id="0" name=""/>
        <dsp:cNvSpPr/>
      </dsp:nvSpPr>
      <dsp:spPr>
        <a:xfrm>
          <a:off x="2342299" y="1320652"/>
          <a:ext cx="1587991" cy="95279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33400">
            <a:lnSpc>
              <a:spcPct val="90000"/>
            </a:lnSpc>
            <a:spcBef>
              <a:spcPct val="0"/>
            </a:spcBef>
            <a:spcAft>
              <a:spcPct val="35000"/>
            </a:spcAft>
            <a:buNone/>
            <a:defRPr cap="all"/>
          </a:pPr>
          <a:r>
            <a:rPr lang="en-US" sz="1200" kern="1200"/>
            <a:t>Predict insights with advances analytics</a:t>
          </a:r>
        </a:p>
      </dsp:txBody>
      <dsp:txXfrm>
        <a:off x="2342299" y="1320652"/>
        <a:ext cx="1587991" cy="952794"/>
      </dsp:txXfrm>
    </dsp:sp>
    <dsp:sp modelId="{CE51C038-F054-BC49-90B6-ED650C2AB18A}">
      <dsp:nvSpPr>
        <dsp:cNvPr id="0" name=""/>
        <dsp:cNvSpPr/>
      </dsp:nvSpPr>
      <dsp:spPr>
        <a:xfrm>
          <a:off x="5881720" y="1751330"/>
          <a:ext cx="334638" cy="91440"/>
        </a:xfrm>
        <a:custGeom>
          <a:avLst/>
          <a:gdLst/>
          <a:ahLst/>
          <a:cxnLst/>
          <a:rect l="0" t="0" r="0" b="0"/>
          <a:pathLst>
            <a:path>
              <a:moveTo>
                <a:pt x="0" y="45720"/>
              </a:moveTo>
              <a:lnTo>
                <a:pt x="334638" y="45720"/>
              </a:lnTo>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39908" y="1795223"/>
        <a:ext cx="18261" cy="3652"/>
      </dsp:txXfrm>
    </dsp:sp>
    <dsp:sp modelId="{F63C219D-31A6-884F-8043-F8BA8C98258B}">
      <dsp:nvSpPr>
        <dsp:cNvPr id="0" name=""/>
        <dsp:cNvSpPr/>
      </dsp:nvSpPr>
      <dsp:spPr>
        <a:xfrm>
          <a:off x="4295529" y="1320652"/>
          <a:ext cx="1587991" cy="95279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33400">
            <a:lnSpc>
              <a:spcPct val="90000"/>
            </a:lnSpc>
            <a:spcBef>
              <a:spcPct val="0"/>
            </a:spcBef>
            <a:spcAft>
              <a:spcPct val="35000"/>
            </a:spcAft>
            <a:buNone/>
            <a:defRPr cap="all"/>
          </a:pPr>
          <a:r>
            <a:rPr lang="en-US" sz="1200" kern="1200"/>
            <a:t>Generate insightful answers automatically</a:t>
          </a:r>
        </a:p>
      </dsp:txBody>
      <dsp:txXfrm>
        <a:off x="4295529" y="1320652"/>
        <a:ext cx="1587991" cy="952794"/>
      </dsp:txXfrm>
    </dsp:sp>
    <dsp:sp modelId="{FFC3A986-74ED-DD4E-A440-7782FCB7F9C7}">
      <dsp:nvSpPr>
        <dsp:cNvPr id="0" name=""/>
        <dsp:cNvSpPr/>
      </dsp:nvSpPr>
      <dsp:spPr>
        <a:xfrm>
          <a:off x="7834950" y="1751330"/>
          <a:ext cx="334638" cy="91440"/>
        </a:xfrm>
        <a:custGeom>
          <a:avLst/>
          <a:gdLst/>
          <a:ahLst/>
          <a:cxnLst/>
          <a:rect l="0" t="0" r="0" b="0"/>
          <a:pathLst>
            <a:path>
              <a:moveTo>
                <a:pt x="0" y="45720"/>
              </a:moveTo>
              <a:lnTo>
                <a:pt x="334638" y="45720"/>
              </a:lnTo>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93138" y="1795223"/>
        <a:ext cx="18261" cy="3652"/>
      </dsp:txXfrm>
    </dsp:sp>
    <dsp:sp modelId="{798CC55D-59B7-024E-8143-716DBC1E0572}">
      <dsp:nvSpPr>
        <dsp:cNvPr id="0" name=""/>
        <dsp:cNvSpPr/>
      </dsp:nvSpPr>
      <dsp:spPr>
        <a:xfrm>
          <a:off x="6248758" y="1320652"/>
          <a:ext cx="1587991" cy="95279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33400">
            <a:lnSpc>
              <a:spcPct val="90000"/>
            </a:lnSpc>
            <a:spcBef>
              <a:spcPct val="0"/>
            </a:spcBef>
            <a:spcAft>
              <a:spcPct val="35000"/>
            </a:spcAft>
            <a:buNone/>
            <a:defRPr cap="all"/>
          </a:pPr>
          <a:r>
            <a:rPr lang="en-US" sz="1200" kern="1200"/>
            <a:t>Harness data science for all</a:t>
          </a:r>
        </a:p>
      </dsp:txBody>
      <dsp:txXfrm>
        <a:off x="6248758" y="1320652"/>
        <a:ext cx="1587991" cy="952794"/>
      </dsp:txXfrm>
    </dsp:sp>
    <dsp:sp modelId="{B6356F0F-0ECA-B941-8FC8-E1D9263C3E43}">
      <dsp:nvSpPr>
        <dsp:cNvPr id="0" name=""/>
        <dsp:cNvSpPr/>
      </dsp:nvSpPr>
      <dsp:spPr>
        <a:xfrm>
          <a:off x="1183066" y="2271647"/>
          <a:ext cx="7812917" cy="334638"/>
        </a:xfrm>
        <a:custGeom>
          <a:avLst/>
          <a:gdLst/>
          <a:ahLst/>
          <a:cxnLst/>
          <a:rect l="0" t="0" r="0" b="0"/>
          <a:pathLst>
            <a:path>
              <a:moveTo>
                <a:pt x="7812917" y="0"/>
              </a:moveTo>
              <a:lnTo>
                <a:pt x="7812917" y="184419"/>
              </a:lnTo>
              <a:lnTo>
                <a:pt x="0" y="184419"/>
              </a:lnTo>
              <a:lnTo>
                <a:pt x="0" y="334638"/>
              </a:lnTo>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93988" y="2437140"/>
        <a:ext cx="391072" cy="3652"/>
      </dsp:txXfrm>
    </dsp:sp>
    <dsp:sp modelId="{1BAA52D9-C7EF-7F4A-B7CD-8E10D45A5BF1}">
      <dsp:nvSpPr>
        <dsp:cNvPr id="0" name=""/>
        <dsp:cNvSpPr/>
      </dsp:nvSpPr>
      <dsp:spPr>
        <a:xfrm>
          <a:off x="8201988" y="1320652"/>
          <a:ext cx="1587991" cy="95279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33400">
            <a:lnSpc>
              <a:spcPct val="90000"/>
            </a:lnSpc>
            <a:spcBef>
              <a:spcPct val="0"/>
            </a:spcBef>
            <a:spcAft>
              <a:spcPct val="35000"/>
            </a:spcAft>
            <a:buNone/>
            <a:defRPr cap="all"/>
          </a:pPr>
          <a:r>
            <a:rPr lang="en-US" sz="1200" kern="1200"/>
            <a:t>Extend with actionable applications</a:t>
          </a:r>
        </a:p>
      </dsp:txBody>
      <dsp:txXfrm>
        <a:off x="8201988" y="1320652"/>
        <a:ext cx="1587991" cy="952794"/>
      </dsp:txXfrm>
    </dsp:sp>
    <dsp:sp modelId="{9D9A48C6-7E5A-1449-9E90-CEC9EBF9A744}">
      <dsp:nvSpPr>
        <dsp:cNvPr id="0" name=""/>
        <dsp:cNvSpPr/>
      </dsp:nvSpPr>
      <dsp:spPr>
        <a:xfrm>
          <a:off x="389070" y="2638685"/>
          <a:ext cx="1587991" cy="95279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33400">
            <a:lnSpc>
              <a:spcPct val="90000"/>
            </a:lnSpc>
            <a:spcBef>
              <a:spcPct val="0"/>
            </a:spcBef>
            <a:spcAft>
              <a:spcPct val="35000"/>
            </a:spcAft>
            <a:buNone/>
            <a:defRPr cap="all"/>
          </a:pPr>
          <a:r>
            <a:rPr lang="en-US" sz="1200" kern="1200"/>
            <a:t>Explore and unearth insights with machine language and AL</a:t>
          </a:r>
        </a:p>
      </dsp:txBody>
      <dsp:txXfrm>
        <a:off x="389070" y="2638685"/>
        <a:ext cx="1587991" cy="9527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08C36-DBB0-4E4B-A146-A64EDA48B5D1}">
      <dsp:nvSpPr>
        <dsp:cNvPr id="0" name=""/>
        <dsp:cNvSpPr/>
      </dsp:nvSpPr>
      <dsp:spPr>
        <a:xfrm>
          <a:off x="1848085" y="479979"/>
          <a:ext cx="371896" cy="91440"/>
        </a:xfrm>
        <a:custGeom>
          <a:avLst/>
          <a:gdLst/>
          <a:ahLst/>
          <a:cxnLst/>
          <a:rect l="0" t="0" r="0" b="0"/>
          <a:pathLst>
            <a:path>
              <a:moveTo>
                <a:pt x="0" y="45720"/>
              </a:moveTo>
              <a:lnTo>
                <a:pt x="371896" y="45720"/>
              </a:lnTo>
            </a:path>
          </a:pathLst>
        </a:custGeom>
        <a:noFill/>
        <a:ln w="6350" cap="flat" cmpd="sng" algn="in">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3971" y="523687"/>
        <a:ext cx="20124" cy="4024"/>
      </dsp:txXfrm>
    </dsp:sp>
    <dsp:sp modelId="{65E34E62-0D02-6349-AEF4-DFF101241BFB}">
      <dsp:nvSpPr>
        <dsp:cNvPr id="0" name=""/>
        <dsp:cNvSpPr/>
      </dsp:nvSpPr>
      <dsp:spPr>
        <a:xfrm>
          <a:off x="99898" y="703"/>
          <a:ext cx="1749986" cy="1049991"/>
        </a:xfrm>
        <a:prstGeom prst="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51" tIns="90011" rIns="85751" bIns="90011" numCol="1" spcCol="1270" anchor="ctr" anchorCtr="0">
          <a:noAutofit/>
        </a:bodyPr>
        <a:lstStyle/>
        <a:p>
          <a:pPr marL="0" lvl="0" indent="0" algn="ctr" defTabSz="933450">
            <a:lnSpc>
              <a:spcPct val="90000"/>
            </a:lnSpc>
            <a:spcBef>
              <a:spcPct val="0"/>
            </a:spcBef>
            <a:spcAft>
              <a:spcPct val="35000"/>
            </a:spcAft>
            <a:buNone/>
          </a:pPr>
          <a:r>
            <a:rPr lang="en-US" sz="2100" kern="1200"/>
            <a:t>Create a new </a:t>
          </a:r>
          <a:r>
            <a:rPr lang="en-US" sz="2100" kern="1200" err="1"/>
            <a:t>Elasticcube</a:t>
          </a:r>
          <a:r>
            <a:rPr lang="en-US" sz="2100" kern="1200"/>
            <a:t> schema</a:t>
          </a:r>
        </a:p>
      </dsp:txBody>
      <dsp:txXfrm>
        <a:off x="99898" y="703"/>
        <a:ext cx="1749986" cy="1049991"/>
      </dsp:txXfrm>
    </dsp:sp>
    <dsp:sp modelId="{FF8D7990-1A96-CD44-A80D-BDD15F83FE3A}">
      <dsp:nvSpPr>
        <dsp:cNvPr id="0" name=""/>
        <dsp:cNvSpPr/>
      </dsp:nvSpPr>
      <dsp:spPr>
        <a:xfrm>
          <a:off x="4000568" y="479979"/>
          <a:ext cx="371896" cy="91440"/>
        </a:xfrm>
        <a:custGeom>
          <a:avLst/>
          <a:gdLst/>
          <a:ahLst/>
          <a:cxnLst/>
          <a:rect l="0" t="0" r="0" b="0"/>
          <a:pathLst>
            <a:path>
              <a:moveTo>
                <a:pt x="0" y="45720"/>
              </a:moveTo>
              <a:lnTo>
                <a:pt x="371896" y="45720"/>
              </a:lnTo>
            </a:path>
          </a:pathLst>
        </a:custGeom>
        <a:noFill/>
        <a:ln w="6350" cap="flat" cmpd="sng" algn="in">
          <a:solidFill>
            <a:schemeClr val="accent2">
              <a:hueOff val="779833"/>
              <a:satOff val="4438"/>
              <a:lumOff val="137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76454" y="523687"/>
        <a:ext cx="20124" cy="4024"/>
      </dsp:txXfrm>
    </dsp:sp>
    <dsp:sp modelId="{A0C2FE22-CDEE-4946-ACF7-CCC3C89DBDEA}">
      <dsp:nvSpPr>
        <dsp:cNvPr id="0" name=""/>
        <dsp:cNvSpPr/>
      </dsp:nvSpPr>
      <dsp:spPr>
        <a:xfrm>
          <a:off x="2252381" y="703"/>
          <a:ext cx="1749986" cy="1049991"/>
        </a:xfrm>
        <a:prstGeom prst="rect">
          <a:avLst/>
        </a:prstGeom>
        <a:solidFill>
          <a:schemeClr val="accent2">
            <a:hueOff val="693185"/>
            <a:satOff val="3945"/>
            <a:lumOff val="122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51" tIns="90011" rIns="85751" bIns="90011" numCol="1" spcCol="1270" anchor="ctr" anchorCtr="0">
          <a:noAutofit/>
        </a:bodyPr>
        <a:lstStyle/>
        <a:p>
          <a:pPr marL="0" lvl="0" indent="0" algn="ctr" defTabSz="933450">
            <a:lnSpc>
              <a:spcPct val="90000"/>
            </a:lnSpc>
            <a:spcBef>
              <a:spcPct val="0"/>
            </a:spcBef>
            <a:spcAft>
              <a:spcPct val="35000"/>
            </a:spcAft>
            <a:buNone/>
          </a:pPr>
          <a:r>
            <a:rPr lang="en-US" sz="2100" kern="1200"/>
            <a:t>Connect to source data</a:t>
          </a:r>
        </a:p>
      </dsp:txBody>
      <dsp:txXfrm>
        <a:off x="2252381" y="703"/>
        <a:ext cx="1749986" cy="1049991"/>
      </dsp:txXfrm>
    </dsp:sp>
    <dsp:sp modelId="{1A516678-51AA-BA4D-A36C-7D1CE153C7E5}">
      <dsp:nvSpPr>
        <dsp:cNvPr id="0" name=""/>
        <dsp:cNvSpPr/>
      </dsp:nvSpPr>
      <dsp:spPr>
        <a:xfrm>
          <a:off x="974891" y="1048895"/>
          <a:ext cx="4304966" cy="371896"/>
        </a:xfrm>
        <a:custGeom>
          <a:avLst/>
          <a:gdLst/>
          <a:ahLst/>
          <a:cxnLst/>
          <a:rect l="0" t="0" r="0" b="0"/>
          <a:pathLst>
            <a:path>
              <a:moveTo>
                <a:pt x="4304966" y="0"/>
              </a:moveTo>
              <a:lnTo>
                <a:pt x="4304966" y="203048"/>
              </a:lnTo>
              <a:lnTo>
                <a:pt x="0" y="203048"/>
              </a:lnTo>
              <a:lnTo>
                <a:pt x="0" y="371896"/>
              </a:lnTo>
            </a:path>
          </a:pathLst>
        </a:custGeom>
        <a:noFill/>
        <a:ln w="6350" cap="flat" cmpd="sng" algn="in">
          <a:solidFill>
            <a:schemeClr val="accent2">
              <a:hueOff val="1559665"/>
              <a:satOff val="8876"/>
              <a:lumOff val="274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9281" y="1232831"/>
        <a:ext cx="216187" cy="4024"/>
      </dsp:txXfrm>
    </dsp:sp>
    <dsp:sp modelId="{BC5548E7-6D4D-EA49-AEBB-40B18C3A1F65}">
      <dsp:nvSpPr>
        <dsp:cNvPr id="0" name=""/>
        <dsp:cNvSpPr/>
      </dsp:nvSpPr>
      <dsp:spPr>
        <a:xfrm>
          <a:off x="4404864" y="703"/>
          <a:ext cx="1749986" cy="1049991"/>
        </a:xfrm>
        <a:prstGeom prst="rect">
          <a:avLst/>
        </a:prstGeom>
        <a:solidFill>
          <a:schemeClr val="accent2">
            <a:hueOff val="1386369"/>
            <a:satOff val="7890"/>
            <a:lumOff val="244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51" tIns="90011" rIns="85751" bIns="90011" numCol="1" spcCol="1270" anchor="ctr" anchorCtr="0">
          <a:noAutofit/>
        </a:bodyPr>
        <a:lstStyle/>
        <a:p>
          <a:pPr marL="0" lvl="0" indent="0" algn="ctr" defTabSz="933450">
            <a:lnSpc>
              <a:spcPct val="90000"/>
            </a:lnSpc>
            <a:spcBef>
              <a:spcPct val="0"/>
            </a:spcBef>
            <a:spcAft>
              <a:spcPct val="35000"/>
            </a:spcAft>
            <a:buNone/>
          </a:pPr>
          <a:r>
            <a:rPr lang="en-US" sz="2100" kern="1200"/>
            <a:t>Join different data sources</a:t>
          </a:r>
        </a:p>
      </dsp:txBody>
      <dsp:txXfrm>
        <a:off x="4404864" y="703"/>
        <a:ext cx="1749986" cy="1049991"/>
      </dsp:txXfrm>
    </dsp:sp>
    <dsp:sp modelId="{21E77D24-EF3A-AF43-B12D-5938959C024C}">
      <dsp:nvSpPr>
        <dsp:cNvPr id="0" name=""/>
        <dsp:cNvSpPr/>
      </dsp:nvSpPr>
      <dsp:spPr>
        <a:xfrm>
          <a:off x="1848085" y="1932468"/>
          <a:ext cx="371896" cy="91440"/>
        </a:xfrm>
        <a:custGeom>
          <a:avLst/>
          <a:gdLst/>
          <a:ahLst/>
          <a:cxnLst/>
          <a:rect l="0" t="0" r="0" b="0"/>
          <a:pathLst>
            <a:path>
              <a:moveTo>
                <a:pt x="0" y="45720"/>
              </a:moveTo>
              <a:lnTo>
                <a:pt x="371896" y="45720"/>
              </a:lnTo>
            </a:path>
          </a:pathLst>
        </a:custGeom>
        <a:noFill/>
        <a:ln w="6350" cap="flat" cmpd="sng" algn="in">
          <a:solidFill>
            <a:schemeClr val="accent2">
              <a:hueOff val="2339498"/>
              <a:satOff val="13314"/>
              <a:lumOff val="411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3971" y="1976175"/>
        <a:ext cx="20124" cy="4024"/>
      </dsp:txXfrm>
    </dsp:sp>
    <dsp:sp modelId="{C2D2C49D-81B7-FC4B-9B57-8FCD271066E7}">
      <dsp:nvSpPr>
        <dsp:cNvPr id="0" name=""/>
        <dsp:cNvSpPr/>
      </dsp:nvSpPr>
      <dsp:spPr>
        <a:xfrm>
          <a:off x="99898" y="1453192"/>
          <a:ext cx="1749986" cy="1049991"/>
        </a:xfrm>
        <a:prstGeom prst="rect">
          <a:avLst/>
        </a:prstGeom>
        <a:solidFill>
          <a:schemeClr val="accent2">
            <a:hueOff val="2079554"/>
            <a:satOff val="11835"/>
            <a:lumOff val="366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51" tIns="90011" rIns="85751" bIns="90011" numCol="1" spcCol="1270" anchor="ctr" anchorCtr="0">
          <a:noAutofit/>
        </a:bodyPr>
        <a:lstStyle/>
        <a:p>
          <a:pPr marL="0" lvl="0" indent="0" algn="ctr" defTabSz="933450">
            <a:lnSpc>
              <a:spcPct val="90000"/>
            </a:lnSpc>
            <a:spcBef>
              <a:spcPct val="0"/>
            </a:spcBef>
            <a:spcAft>
              <a:spcPct val="35000"/>
            </a:spcAft>
            <a:buNone/>
          </a:pPr>
          <a:r>
            <a:rPr lang="en-US" sz="2100" kern="1200"/>
            <a:t>Add data visualization widget</a:t>
          </a:r>
        </a:p>
      </dsp:txBody>
      <dsp:txXfrm>
        <a:off x="99898" y="1453192"/>
        <a:ext cx="1749986" cy="1049991"/>
      </dsp:txXfrm>
    </dsp:sp>
    <dsp:sp modelId="{9178C751-078E-184D-9869-421F5323DBD5}">
      <dsp:nvSpPr>
        <dsp:cNvPr id="0" name=""/>
        <dsp:cNvSpPr/>
      </dsp:nvSpPr>
      <dsp:spPr>
        <a:xfrm>
          <a:off x="4000568" y="1932468"/>
          <a:ext cx="371896" cy="91440"/>
        </a:xfrm>
        <a:custGeom>
          <a:avLst/>
          <a:gdLst/>
          <a:ahLst/>
          <a:cxnLst/>
          <a:rect l="0" t="0" r="0" b="0"/>
          <a:pathLst>
            <a:path>
              <a:moveTo>
                <a:pt x="0" y="45720"/>
              </a:moveTo>
              <a:lnTo>
                <a:pt x="371896" y="45720"/>
              </a:lnTo>
            </a:path>
          </a:pathLst>
        </a:custGeom>
        <a:noFill/>
        <a:ln w="6350" cap="flat" cmpd="sng" algn="in">
          <a:solidFill>
            <a:schemeClr val="accent2">
              <a:hueOff val="3119331"/>
              <a:satOff val="17752"/>
              <a:lumOff val="549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76454" y="1976175"/>
        <a:ext cx="20124" cy="4024"/>
      </dsp:txXfrm>
    </dsp:sp>
    <dsp:sp modelId="{5B4ED1E6-D052-FF41-AA1F-F85CE9F0703F}">
      <dsp:nvSpPr>
        <dsp:cNvPr id="0" name=""/>
        <dsp:cNvSpPr/>
      </dsp:nvSpPr>
      <dsp:spPr>
        <a:xfrm>
          <a:off x="2252381" y="1453192"/>
          <a:ext cx="1749986" cy="1049991"/>
        </a:xfrm>
        <a:prstGeom prst="rect">
          <a:avLst/>
        </a:prstGeom>
        <a:solidFill>
          <a:schemeClr val="accent2">
            <a:hueOff val="2772738"/>
            <a:satOff val="15780"/>
            <a:lumOff val="48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51" tIns="90011" rIns="85751" bIns="90011" numCol="1" spcCol="1270" anchor="ctr" anchorCtr="0">
          <a:noAutofit/>
        </a:bodyPr>
        <a:lstStyle/>
        <a:p>
          <a:pPr marL="0" lvl="0" indent="0" algn="ctr" defTabSz="933450">
            <a:lnSpc>
              <a:spcPct val="90000"/>
            </a:lnSpc>
            <a:spcBef>
              <a:spcPct val="0"/>
            </a:spcBef>
            <a:spcAft>
              <a:spcPct val="35000"/>
            </a:spcAft>
            <a:buNone/>
          </a:pPr>
          <a:r>
            <a:rPr lang="en-US" sz="2100" kern="1200"/>
            <a:t>Pivot table </a:t>
          </a:r>
        </a:p>
      </dsp:txBody>
      <dsp:txXfrm>
        <a:off x="2252381" y="1453192"/>
        <a:ext cx="1749986" cy="1049991"/>
      </dsp:txXfrm>
    </dsp:sp>
    <dsp:sp modelId="{18D13317-93F1-254B-B11F-45CC604799F1}">
      <dsp:nvSpPr>
        <dsp:cNvPr id="0" name=""/>
        <dsp:cNvSpPr/>
      </dsp:nvSpPr>
      <dsp:spPr>
        <a:xfrm>
          <a:off x="974891" y="2501384"/>
          <a:ext cx="4304966" cy="371896"/>
        </a:xfrm>
        <a:custGeom>
          <a:avLst/>
          <a:gdLst/>
          <a:ahLst/>
          <a:cxnLst/>
          <a:rect l="0" t="0" r="0" b="0"/>
          <a:pathLst>
            <a:path>
              <a:moveTo>
                <a:pt x="4304966" y="0"/>
              </a:moveTo>
              <a:lnTo>
                <a:pt x="4304966" y="203048"/>
              </a:lnTo>
              <a:lnTo>
                <a:pt x="0" y="203048"/>
              </a:lnTo>
              <a:lnTo>
                <a:pt x="0" y="371896"/>
              </a:lnTo>
            </a:path>
          </a:pathLst>
        </a:custGeom>
        <a:noFill/>
        <a:ln w="6350" cap="flat" cmpd="sng" algn="in">
          <a:solidFill>
            <a:schemeClr val="accent2">
              <a:hueOff val="3899163"/>
              <a:satOff val="22190"/>
              <a:lumOff val="686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9281" y="2685320"/>
        <a:ext cx="216187" cy="4024"/>
      </dsp:txXfrm>
    </dsp:sp>
    <dsp:sp modelId="{B5507004-BA7A-334F-B052-51B528BD428D}">
      <dsp:nvSpPr>
        <dsp:cNvPr id="0" name=""/>
        <dsp:cNvSpPr/>
      </dsp:nvSpPr>
      <dsp:spPr>
        <a:xfrm>
          <a:off x="4404864" y="1453192"/>
          <a:ext cx="1749986" cy="1049991"/>
        </a:xfrm>
        <a:prstGeom prst="rect">
          <a:avLst/>
        </a:prstGeom>
        <a:solidFill>
          <a:schemeClr val="accent2">
            <a:hueOff val="3465923"/>
            <a:satOff val="19724"/>
            <a:lumOff val="610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51" tIns="90011" rIns="85751" bIns="90011" numCol="1" spcCol="1270" anchor="ctr" anchorCtr="0">
          <a:noAutofit/>
        </a:bodyPr>
        <a:lstStyle/>
        <a:p>
          <a:pPr marL="0" lvl="0" indent="0" algn="ctr" defTabSz="933450">
            <a:lnSpc>
              <a:spcPct val="90000"/>
            </a:lnSpc>
            <a:spcBef>
              <a:spcPct val="0"/>
            </a:spcBef>
            <a:spcAft>
              <a:spcPct val="35000"/>
            </a:spcAft>
            <a:buNone/>
          </a:pPr>
          <a:r>
            <a:rPr lang="en-US" sz="2100" kern="1200"/>
            <a:t>Build settings to import data</a:t>
          </a:r>
        </a:p>
      </dsp:txBody>
      <dsp:txXfrm>
        <a:off x="4404864" y="1453192"/>
        <a:ext cx="1749986" cy="1049991"/>
      </dsp:txXfrm>
    </dsp:sp>
    <dsp:sp modelId="{35BE3D6E-CFDA-5C43-A059-34B199C5B6A1}">
      <dsp:nvSpPr>
        <dsp:cNvPr id="0" name=""/>
        <dsp:cNvSpPr/>
      </dsp:nvSpPr>
      <dsp:spPr>
        <a:xfrm>
          <a:off x="1848085" y="3384956"/>
          <a:ext cx="371896" cy="91440"/>
        </a:xfrm>
        <a:custGeom>
          <a:avLst/>
          <a:gdLst/>
          <a:ahLst/>
          <a:cxnLst/>
          <a:rect l="0" t="0" r="0" b="0"/>
          <a:pathLst>
            <a:path>
              <a:moveTo>
                <a:pt x="0" y="45720"/>
              </a:moveTo>
              <a:lnTo>
                <a:pt x="371896" y="45720"/>
              </a:lnTo>
            </a:path>
          </a:pathLst>
        </a:custGeom>
        <a:noFill/>
        <a:ln w="6350" cap="flat" cmpd="sng" algn="in">
          <a:solidFill>
            <a:schemeClr val="accent2">
              <a:hueOff val="4678996"/>
              <a:satOff val="26628"/>
              <a:lumOff val="823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3971" y="3428664"/>
        <a:ext cx="20124" cy="4024"/>
      </dsp:txXfrm>
    </dsp:sp>
    <dsp:sp modelId="{1519C029-2EA4-DB46-AAE5-9D9AE0800FE2}">
      <dsp:nvSpPr>
        <dsp:cNvPr id="0" name=""/>
        <dsp:cNvSpPr/>
      </dsp:nvSpPr>
      <dsp:spPr>
        <a:xfrm>
          <a:off x="99898" y="2905680"/>
          <a:ext cx="1749986" cy="1049991"/>
        </a:xfrm>
        <a:prstGeom prst="rect">
          <a:avLst/>
        </a:prstGeom>
        <a:solidFill>
          <a:schemeClr val="accent2">
            <a:hueOff val="4159108"/>
            <a:satOff val="23669"/>
            <a:lumOff val="732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51" tIns="90011" rIns="85751" bIns="90011" numCol="1" spcCol="1270" anchor="ctr" anchorCtr="0">
          <a:noAutofit/>
        </a:bodyPr>
        <a:lstStyle/>
        <a:p>
          <a:pPr marL="0" lvl="0" indent="0" algn="ctr" defTabSz="933450">
            <a:lnSpc>
              <a:spcPct val="90000"/>
            </a:lnSpc>
            <a:spcBef>
              <a:spcPct val="0"/>
            </a:spcBef>
            <a:spcAft>
              <a:spcPct val="35000"/>
            </a:spcAft>
            <a:buNone/>
          </a:pPr>
          <a:r>
            <a:rPr lang="en-US" sz="2100" kern="1200"/>
            <a:t>Connect to live data</a:t>
          </a:r>
        </a:p>
      </dsp:txBody>
      <dsp:txXfrm>
        <a:off x="99898" y="2905680"/>
        <a:ext cx="1749986" cy="1049991"/>
      </dsp:txXfrm>
    </dsp:sp>
    <dsp:sp modelId="{03007933-2B7A-7641-AF51-D6EE6EF5CEC6}">
      <dsp:nvSpPr>
        <dsp:cNvPr id="0" name=""/>
        <dsp:cNvSpPr/>
      </dsp:nvSpPr>
      <dsp:spPr>
        <a:xfrm>
          <a:off x="4000568" y="3384956"/>
          <a:ext cx="371896" cy="91440"/>
        </a:xfrm>
        <a:custGeom>
          <a:avLst/>
          <a:gdLst/>
          <a:ahLst/>
          <a:cxnLst/>
          <a:rect l="0" t="0" r="0" b="0"/>
          <a:pathLst>
            <a:path>
              <a:moveTo>
                <a:pt x="0" y="45720"/>
              </a:moveTo>
              <a:lnTo>
                <a:pt x="371896" y="45720"/>
              </a:lnTo>
            </a:path>
          </a:pathLst>
        </a:custGeom>
        <a:noFill/>
        <a:ln w="6350" cap="flat" cmpd="sng" algn="in">
          <a:solidFill>
            <a:schemeClr val="accent2">
              <a:hueOff val="5458829"/>
              <a:satOff val="31066"/>
              <a:lumOff val="960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76454" y="3428664"/>
        <a:ext cx="20124" cy="4024"/>
      </dsp:txXfrm>
    </dsp:sp>
    <dsp:sp modelId="{F26DA07D-2475-3C42-A809-A7510F634F43}">
      <dsp:nvSpPr>
        <dsp:cNvPr id="0" name=""/>
        <dsp:cNvSpPr/>
      </dsp:nvSpPr>
      <dsp:spPr>
        <a:xfrm>
          <a:off x="2252381" y="2905680"/>
          <a:ext cx="1749986" cy="1049991"/>
        </a:xfrm>
        <a:prstGeom prst="rect">
          <a:avLst/>
        </a:prstGeom>
        <a:solidFill>
          <a:schemeClr val="accent2">
            <a:hueOff val="4852292"/>
            <a:satOff val="27614"/>
            <a:lumOff val="854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51" tIns="90011" rIns="85751" bIns="90011" numCol="1" spcCol="1270" anchor="ctr" anchorCtr="0">
          <a:noAutofit/>
        </a:bodyPr>
        <a:lstStyle/>
        <a:p>
          <a:pPr marL="0" lvl="0" indent="0" algn="ctr" defTabSz="933450">
            <a:lnSpc>
              <a:spcPct val="90000"/>
            </a:lnSpc>
            <a:spcBef>
              <a:spcPct val="0"/>
            </a:spcBef>
            <a:spcAft>
              <a:spcPct val="35000"/>
            </a:spcAft>
            <a:buNone/>
          </a:pPr>
          <a:r>
            <a:rPr lang="en-US" sz="2100" kern="1200"/>
            <a:t>Create a data model</a:t>
          </a:r>
        </a:p>
      </dsp:txBody>
      <dsp:txXfrm>
        <a:off x="2252381" y="2905680"/>
        <a:ext cx="1749986" cy="1049991"/>
      </dsp:txXfrm>
    </dsp:sp>
    <dsp:sp modelId="{6750B397-4FCD-6348-9694-D773360B710C}">
      <dsp:nvSpPr>
        <dsp:cNvPr id="0" name=""/>
        <dsp:cNvSpPr/>
      </dsp:nvSpPr>
      <dsp:spPr>
        <a:xfrm>
          <a:off x="974891" y="3953872"/>
          <a:ext cx="4304966" cy="371896"/>
        </a:xfrm>
        <a:custGeom>
          <a:avLst/>
          <a:gdLst/>
          <a:ahLst/>
          <a:cxnLst/>
          <a:rect l="0" t="0" r="0" b="0"/>
          <a:pathLst>
            <a:path>
              <a:moveTo>
                <a:pt x="4304966" y="0"/>
              </a:moveTo>
              <a:lnTo>
                <a:pt x="4304966" y="203048"/>
              </a:lnTo>
              <a:lnTo>
                <a:pt x="0" y="203048"/>
              </a:lnTo>
              <a:lnTo>
                <a:pt x="0" y="371896"/>
              </a:lnTo>
            </a:path>
          </a:pathLst>
        </a:custGeom>
        <a:noFill/>
        <a:ln w="6350" cap="flat" cmpd="sng" algn="in">
          <a:solidFill>
            <a:schemeClr val="accent2">
              <a:hueOff val="6238661"/>
              <a:satOff val="35504"/>
              <a:lumOff val="1098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9281" y="4137808"/>
        <a:ext cx="216187" cy="4024"/>
      </dsp:txXfrm>
    </dsp:sp>
    <dsp:sp modelId="{43D02821-32C9-5941-AA6E-0FCB130513E4}">
      <dsp:nvSpPr>
        <dsp:cNvPr id="0" name=""/>
        <dsp:cNvSpPr/>
      </dsp:nvSpPr>
      <dsp:spPr>
        <a:xfrm>
          <a:off x="4404864" y="2905680"/>
          <a:ext cx="1749986" cy="1049991"/>
        </a:xfrm>
        <a:prstGeom prst="rect">
          <a:avLst/>
        </a:prstGeom>
        <a:solidFill>
          <a:schemeClr val="accent2">
            <a:hueOff val="5545477"/>
            <a:satOff val="31559"/>
            <a:lumOff val="976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51" tIns="90011" rIns="85751" bIns="90011" numCol="1" spcCol="1270" anchor="ctr" anchorCtr="0">
          <a:noAutofit/>
        </a:bodyPr>
        <a:lstStyle/>
        <a:p>
          <a:pPr marL="0" lvl="0" indent="0" algn="ctr" defTabSz="933450">
            <a:lnSpc>
              <a:spcPct val="90000"/>
            </a:lnSpc>
            <a:spcBef>
              <a:spcPct val="0"/>
            </a:spcBef>
            <a:spcAft>
              <a:spcPct val="35000"/>
            </a:spcAft>
            <a:buNone/>
          </a:pPr>
          <a:r>
            <a:rPr lang="en-US" sz="2100" kern="1200"/>
            <a:t>Join data</a:t>
          </a:r>
        </a:p>
      </dsp:txBody>
      <dsp:txXfrm>
        <a:off x="4404864" y="2905680"/>
        <a:ext cx="1749986" cy="1049991"/>
      </dsp:txXfrm>
    </dsp:sp>
    <dsp:sp modelId="{9F201152-8C6B-404C-9A26-65A65EFFC42D}">
      <dsp:nvSpPr>
        <dsp:cNvPr id="0" name=""/>
        <dsp:cNvSpPr/>
      </dsp:nvSpPr>
      <dsp:spPr>
        <a:xfrm>
          <a:off x="99898" y="4358169"/>
          <a:ext cx="1749986" cy="1049991"/>
        </a:xfrm>
        <a:prstGeom prst="rect">
          <a:avLst/>
        </a:prstGeom>
        <a:solidFill>
          <a:schemeClr val="accent2">
            <a:hueOff val="6238661"/>
            <a:satOff val="35504"/>
            <a:lumOff val="109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51" tIns="90011" rIns="85751" bIns="90011" numCol="1" spcCol="1270" anchor="ctr" anchorCtr="0">
          <a:noAutofit/>
        </a:bodyPr>
        <a:lstStyle/>
        <a:p>
          <a:pPr marL="0" lvl="0" indent="0" algn="ctr" defTabSz="933450">
            <a:lnSpc>
              <a:spcPct val="90000"/>
            </a:lnSpc>
            <a:spcBef>
              <a:spcPct val="0"/>
            </a:spcBef>
            <a:spcAft>
              <a:spcPct val="35000"/>
            </a:spcAft>
            <a:buNone/>
          </a:pPr>
          <a:r>
            <a:rPr lang="en-US" sz="2100" kern="1200"/>
            <a:t>Update connectivity settings</a:t>
          </a:r>
        </a:p>
      </dsp:txBody>
      <dsp:txXfrm>
        <a:off x="99898" y="4358169"/>
        <a:ext cx="1749986" cy="10499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60CCA-860F-604C-BE2D-DA2E2CFE3A34}">
      <dsp:nvSpPr>
        <dsp:cNvPr id="0" name=""/>
        <dsp:cNvSpPr/>
      </dsp:nvSpPr>
      <dsp:spPr>
        <a:xfrm>
          <a:off x="2395655" y="1585"/>
          <a:ext cx="4848965" cy="3079093"/>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1C321C-6E4E-164B-9787-6A1B051D43D5}">
      <dsp:nvSpPr>
        <dsp:cNvPr id="0" name=""/>
        <dsp:cNvSpPr/>
      </dsp:nvSpPr>
      <dsp:spPr>
        <a:xfrm>
          <a:off x="2934429" y="513421"/>
          <a:ext cx="4848965" cy="3079093"/>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Sango Fon (sango.fon@cgu.edu)</a:t>
          </a:r>
        </a:p>
      </dsp:txBody>
      <dsp:txXfrm>
        <a:off x="3024613" y="603605"/>
        <a:ext cx="4668597" cy="28987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2T05:26:14.469"/>
    </inkml:context>
    <inkml:brush xml:id="br0">
      <inkml:brushProperty name="width" value="0.025" units="cm"/>
      <inkml:brushProperty name="height" value="0.025" units="cm"/>
      <inkml:brushProperty name="color" value="#FFFFFF"/>
    </inkml:brush>
  </inkml:definitions>
  <inkml:trace contextRef="#ctx0" brushRef="#br0">0 1 24575,'13'8'0,"-2"0"0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18B13-5B13-B24E-846A-71BA1064A2EE}" type="datetimeFigureOut">
              <a:rPr lang="en-US" smtClean="0"/>
              <a:t>7/10/2020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BBF5CB-1B7E-4649-9DEF-0E3FC4356743}" type="slidenum">
              <a:rPr lang="en-US" smtClean="0"/>
              <a:t>‹#›</a:t>
            </a:fld>
            <a:endParaRPr lang="en-US"/>
          </a:p>
        </p:txBody>
      </p:sp>
    </p:spTree>
    <p:extLst>
      <p:ext uri="{BB962C8B-B14F-4D97-AF65-F5344CB8AC3E}">
        <p14:creationId xmlns:p14="http://schemas.microsoft.com/office/powerpoint/2010/main" val="364746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slicing and dicing, looking at right after analyzes</a:t>
            </a:r>
          </a:p>
        </p:txBody>
      </p:sp>
      <p:sp>
        <p:nvSpPr>
          <p:cNvPr id="4" name="Slide Number Placeholder 3"/>
          <p:cNvSpPr>
            <a:spLocks noGrp="1"/>
          </p:cNvSpPr>
          <p:nvPr>
            <p:ph type="sldNum" sz="quarter" idx="5"/>
          </p:nvPr>
        </p:nvSpPr>
        <p:spPr/>
        <p:txBody>
          <a:bodyPr/>
          <a:lstStyle/>
          <a:p>
            <a:fld id="{3FBBF5CB-1B7E-4649-9DEF-0E3FC4356743}" type="slidenum">
              <a:rPr lang="en-US" smtClean="0"/>
              <a:t>3</a:t>
            </a:fld>
            <a:endParaRPr lang="en-US"/>
          </a:p>
        </p:txBody>
      </p:sp>
    </p:spTree>
    <p:extLst>
      <p:ext uri="{BB962C8B-B14F-4D97-AF65-F5344CB8AC3E}">
        <p14:creationId xmlns:p14="http://schemas.microsoft.com/office/powerpoint/2010/main" val="78754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BBF5CB-1B7E-4649-9DEF-0E3FC4356743}" type="slidenum">
              <a:rPr lang="en-US" smtClean="0"/>
              <a:t>28</a:t>
            </a:fld>
            <a:endParaRPr lang="en-US"/>
          </a:p>
        </p:txBody>
      </p:sp>
    </p:spTree>
    <p:extLst>
      <p:ext uri="{BB962C8B-B14F-4D97-AF65-F5344CB8AC3E}">
        <p14:creationId xmlns:p14="http://schemas.microsoft.com/office/powerpoint/2010/main" val="2389878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7/10/2020</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7/10/2020</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34D819-9F07-4261-B09B-9E467E5D9002}" type="datetimeFigureOut">
              <a:rPr lang="en-US" dirty="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34D819-9F07-4261-B09B-9E467E5D9002}" type="datetimeFigureOut">
              <a:rPr lang="en-US" dirty="0"/>
              <a:t>7/10/2020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34D819-9F07-4261-B09B-9E467E5D9002}" type="datetimeFigureOut">
              <a:rPr lang="en-US" dirty="0"/>
              <a:t>7/10/2020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7/10/2020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7/10/2020</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7/10/2020</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7/10/2020</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customXml" Target="../ink/ink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ibm.com/support/knowledgecenter/en/SSEP7J_10.2.1/com.ibm.swg.ba.cognos.ug_cra.10.2.1.doc/c_systemperformancemetrics.html#SystemPerformanceMetrics" TargetMode="External"/><Relationship Id="rId3" Type="http://schemas.openxmlformats.org/officeDocument/2006/relationships/hyperlink" Target="https://documentation.sisense.com/latest/managing-data/ElastiCubes.htm#gsc.tab=0" TargetMode="External"/><Relationship Id="rId7" Type="http://schemas.openxmlformats.org/officeDocument/2006/relationships/hyperlink" Target="https://documentation.sisense.com/latest/administration/defining-security-and-access-settings/security-overview.htm#gsc.tab=0" TargetMode="External"/><Relationship Id="rId2" Type="http://schemas.openxmlformats.org/officeDocument/2006/relationships/hyperlink" Target="https://www.ibm.com/support/knowledgecenter/SSEPGG_10.5.0/com.ibm.dwe.cubeserv.doc/topics/olap_and_cubing_container.html?view=embed" TargetMode="External"/><Relationship Id="rId1" Type="http://schemas.openxmlformats.org/officeDocument/2006/relationships/slideLayout" Target="../slideLayouts/slideLayout2.xml"/><Relationship Id="rId6" Type="http://schemas.openxmlformats.org/officeDocument/2006/relationships/hyperlink" Target="https://support.sisense.com/hc/en-us/articles/230649448-Maximize-Dashboard-Performance" TargetMode="External"/><Relationship Id="rId11" Type="http://schemas.openxmlformats.org/officeDocument/2006/relationships/hyperlink" Target="https://www.ibm.com/support/knowledgecenter/SSNW2F_5.5.0/com.ibm.p8.pa.user.doc/bpfpa021.htm" TargetMode="External"/><Relationship Id="rId5" Type="http://schemas.openxmlformats.org/officeDocument/2006/relationships/hyperlink" Target="https://support.sisense.com/hc/en-us/articles/115007184947-Sisense-Performance-A-Billion-Records-in-a-Single-Server" TargetMode="External"/><Relationship Id="rId10" Type="http://schemas.openxmlformats.org/officeDocument/2006/relationships/hyperlink" Target="https://www.ibm.com/support/knowledgecenter/en/SSPN2D_10.2.1/com.ibm.swg.im.cognos.contrib_admin.10.2.1.doc/contrib_admin_id20068contr_LimitsImprtPkgs.html" TargetMode="External"/><Relationship Id="rId4" Type="http://schemas.openxmlformats.org/officeDocument/2006/relationships/hyperlink" Target="https://www.ibm.com/support/knowledgecenter/en/SSEP7J_10.2.2/com.ibm.swg.ba.cognos.wig_cr.10.2.2.doc/c_gtstd_c8_bi.html" TargetMode="External"/><Relationship Id="rId9" Type="http://schemas.openxmlformats.org/officeDocument/2006/relationships/hyperlink" Target="https://www.ibm.com/support/knowledgecenter/SSEP7J_11.0.0/com.ibm.swg.ba.cognos.ug_cra.doc/c_tuning_server_performance.html"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6CBB-6C27-AA42-BC8F-828CB19CC1F5}"/>
              </a:ext>
            </a:extLst>
          </p:cNvPr>
          <p:cNvSpPr>
            <a:spLocks noGrp="1"/>
          </p:cNvSpPr>
          <p:nvPr>
            <p:ph type="ctrTitle"/>
          </p:nvPr>
        </p:nvSpPr>
        <p:spPr/>
        <p:txBody>
          <a:bodyPr/>
          <a:lstStyle/>
          <a:p>
            <a:r>
              <a:rPr lang="en-US" err="1"/>
              <a:t>Olap</a:t>
            </a:r>
            <a:r>
              <a:rPr lang="en-US"/>
              <a:t> tools</a:t>
            </a:r>
          </a:p>
        </p:txBody>
      </p:sp>
      <p:sp>
        <p:nvSpPr>
          <p:cNvPr id="3" name="Subtitle 2">
            <a:extLst>
              <a:ext uri="{FF2B5EF4-FFF2-40B4-BE49-F238E27FC236}">
                <a16:creationId xmlns:a16="http://schemas.microsoft.com/office/drawing/2014/main" id="{B5F0C1B9-B4D9-3B4A-8EF4-B91D3FF2EEA1}"/>
              </a:ext>
            </a:extLst>
          </p:cNvPr>
          <p:cNvSpPr>
            <a:spLocks noGrp="1"/>
          </p:cNvSpPr>
          <p:nvPr>
            <p:ph type="subTitle" idx="1"/>
          </p:nvPr>
        </p:nvSpPr>
        <p:spPr>
          <a:xfrm>
            <a:off x="2215045" y="4143376"/>
            <a:ext cx="8357705" cy="2578100"/>
          </a:xfrm>
        </p:spPr>
        <p:txBody>
          <a:bodyPr>
            <a:normAutofit/>
          </a:bodyPr>
          <a:lstStyle/>
          <a:p>
            <a:r>
              <a:rPr lang="en-US" dirty="0" err="1"/>
              <a:t>Ibm</a:t>
            </a:r>
            <a:r>
              <a:rPr lang="en-US" dirty="0"/>
              <a:t> </a:t>
            </a:r>
            <a:r>
              <a:rPr lang="en-US" dirty="0" err="1"/>
              <a:t>cognos</a:t>
            </a:r>
            <a:endParaRPr lang="en-US" dirty="0"/>
          </a:p>
          <a:p>
            <a:r>
              <a:rPr lang="en-US" dirty="0"/>
              <a:t>vs</a:t>
            </a:r>
          </a:p>
          <a:p>
            <a:r>
              <a:rPr lang="en-US" dirty="0" err="1"/>
              <a:t>sisense</a:t>
            </a:r>
            <a:endParaRPr lang="en-US" dirty="0"/>
          </a:p>
        </p:txBody>
      </p:sp>
      <p:sp>
        <p:nvSpPr>
          <p:cNvPr id="4" name="TextBox 3">
            <a:extLst>
              <a:ext uri="{FF2B5EF4-FFF2-40B4-BE49-F238E27FC236}">
                <a16:creationId xmlns:a16="http://schemas.microsoft.com/office/drawing/2014/main" id="{FAD3EB31-8B17-A841-ACAC-BA4EB44784FA}"/>
              </a:ext>
            </a:extLst>
          </p:cNvPr>
          <p:cNvSpPr txBox="1"/>
          <p:nvPr/>
        </p:nvSpPr>
        <p:spPr>
          <a:xfrm>
            <a:off x="10420401" y="6233693"/>
            <a:ext cx="1288871" cy="369332"/>
          </a:xfrm>
          <a:prstGeom prst="rect">
            <a:avLst/>
          </a:prstGeom>
          <a:noFill/>
        </p:spPr>
        <p:txBody>
          <a:bodyPr wrap="square" rtlCol="0" anchor="t">
            <a:spAutoFit/>
          </a:bodyPr>
          <a:lstStyle/>
          <a:p>
            <a:r>
              <a:rPr lang="en-US" dirty="0"/>
              <a:t> Sango Fon</a:t>
            </a:r>
          </a:p>
        </p:txBody>
      </p:sp>
      <p:pic>
        <p:nvPicPr>
          <p:cNvPr id="7" name="Picture 6" descr="A picture containing drawing, food, fruit&#10;&#10;Description automatically generated">
            <a:extLst>
              <a:ext uri="{FF2B5EF4-FFF2-40B4-BE49-F238E27FC236}">
                <a16:creationId xmlns:a16="http://schemas.microsoft.com/office/drawing/2014/main" id="{039A042F-E216-7444-A6AD-3827E747FC2F}"/>
              </a:ext>
            </a:extLst>
          </p:cNvPr>
          <p:cNvPicPr>
            <a:picLocks noChangeAspect="1"/>
          </p:cNvPicPr>
          <p:nvPr/>
        </p:nvPicPr>
        <p:blipFill>
          <a:blip r:embed="rId2"/>
          <a:stretch>
            <a:fillRect/>
          </a:stretch>
        </p:blipFill>
        <p:spPr>
          <a:xfrm>
            <a:off x="348833" y="6110521"/>
            <a:ext cx="729690" cy="615676"/>
          </a:xfrm>
          <a:prstGeom prst="rect">
            <a:avLst/>
          </a:prstGeom>
        </p:spPr>
      </p:pic>
    </p:spTree>
    <p:extLst>
      <p:ext uri="{BB962C8B-B14F-4D97-AF65-F5344CB8AC3E}">
        <p14:creationId xmlns:p14="http://schemas.microsoft.com/office/powerpoint/2010/main" val="4166075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2E50-BC2A-44D9-8E8D-7A5D70912325}"/>
              </a:ext>
            </a:extLst>
          </p:cNvPr>
          <p:cNvSpPr>
            <a:spLocks noGrp="1"/>
          </p:cNvSpPr>
          <p:nvPr>
            <p:ph type="title"/>
          </p:nvPr>
        </p:nvSpPr>
        <p:spPr>
          <a:xfrm>
            <a:off x="1251678" y="382385"/>
            <a:ext cx="6998619" cy="579615"/>
          </a:xfrm>
        </p:spPr>
        <p:txBody>
          <a:bodyPr>
            <a:normAutofit fontScale="90000"/>
          </a:bodyPr>
          <a:lstStyle/>
          <a:p>
            <a:r>
              <a:rPr lang="en-US" sz="4000"/>
              <a:t>Staging Area</a:t>
            </a:r>
          </a:p>
        </p:txBody>
      </p:sp>
      <p:pic>
        <p:nvPicPr>
          <p:cNvPr id="4" name="Picture 4" descr="A screenshot of a cell phone&#10;&#10;Description generated with very high confidence">
            <a:extLst>
              <a:ext uri="{FF2B5EF4-FFF2-40B4-BE49-F238E27FC236}">
                <a16:creationId xmlns:a16="http://schemas.microsoft.com/office/drawing/2014/main" id="{66458FF7-2559-4863-ACAC-A1415120CDEC}"/>
              </a:ext>
            </a:extLst>
          </p:cNvPr>
          <p:cNvPicPr>
            <a:picLocks noGrp="1" noChangeAspect="1"/>
          </p:cNvPicPr>
          <p:nvPr>
            <p:ph idx="1"/>
          </p:nvPr>
        </p:nvPicPr>
        <p:blipFill>
          <a:blip r:embed="rId2"/>
          <a:stretch>
            <a:fillRect/>
          </a:stretch>
        </p:blipFill>
        <p:spPr>
          <a:xfrm>
            <a:off x="939735" y="1072447"/>
            <a:ext cx="10745763" cy="5559737"/>
          </a:xfrm>
        </p:spPr>
      </p:pic>
      <p:pic>
        <p:nvPicPr>
          <p:cNvPr id="7" name="Picture 6" descr="A picture containing drawing, food, fruit&#10;&#10;Description automatically generated">
            <a:extLst>
              <a:ext uri="{FF2B5EF4-FFF2-40B4-BE49-F238E27FC236}">
                <a16:creationId xmlns:a16="http://schemas.microsoft.com/office/drawing/2014/main" id="{28EEFB3B-5179-4316-9730-BE010A79210A}"/>
              </a:ext>
            </a:extLst>
          </p:cNvPr>
          <p:cNvPicPr>
            <a:picLocks noChangeAspect="1"/>
          </p:cNvPicPr>
          <p:nvPr/>
        </p:nvPicPr>
        <p:blipFill>
          <a:blip r:embed="rId3"/>
          <a:stretch>
            <a:fillRect/>
          </a:stretch>
        </p:blipFill>
        <p:spPr>
          <a:xfrm>
            <a:off x="11070877" y="6127543"/>
            <a:ext cx="556678" cy="504680"/>
          </a:xfrm>
          <a:prstGeom prst="rect">
            <a:avLst/>
          </a:prstGeom>
        </p:spPr>
      </p:pic>
    </p:spTree>
    <p:extLst>
      <p:ext uri="{BB962C8B-B14F-4D97-AF65-F5344CB8AC3E}">
        <p14:creationId xmlns:p14="http://schemas.microsoft.com/office/powerpoint/2010/main" val="1985276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E3CF-076F-4E64-B3E6-D0B978D10D32}"/>
              </a:ext>
            </a:extLst>
          </p:cNvPr>
          <p:cNvSpPr>
            <a:spLocks noGrp="1"/>
          </p:cNvSpPr>
          <p:nvPr>
            <p:ph type="title"/>
          </p:nvPr>
        </p:nvSpPr>
        <p:spPr>
          <a:xfrm>
            <a:off x="5390938" y="63800"/>
            <a:ext cx="4104793" cy="616554"/>
          </a:xfrm>
        </p:spPr>
        <p:txBody>
          <a:bodyPr anchor="t">
            <a:normAutofit/>
          </a:bodyPr>
          <a:lstStyle/>
          <a:p>
            <a:pPr algn="r"/>
            <a:r>
              <a:rPr lang="en-US" sz="2400"/>
              <a:t>Criterion 3: Security</a:t>
            </a:r>
          </a:p>
        </p:txBody>
      </p:sp>
      <p:sp>
        <p:nvSpPr>
          <p:cNvPr id="7" name="Content Placeholder 7">
            <a:extLst>
              <a:ext uri="{FF2B5EF4-FFF2-40B4-BE49-F238E27FC236}">
                <a16:creationId xmlns:a16="http://schemas.microsoft.com/office/drawing/2014/main" id="{C325FEE2-8E5C-4ED7-81AA-C5C314A9007B}"/>
              </a:ext>
            </a:extLst>
          </p:cNvPr>
          <p:cNvSpPr>
            <a:spLocks noGrp="1"/>
          </p:cNvSpPr>
          <p:nvPr>
            <p:ph idx="1"/>
          </p:nvPr>
        </p:nvSpPr>
        <p:spPr>
          <a:xfrm>
            <a:off x="813614" y="90348"/>
            <a:ext cx="4230640" cy="6656032"/>
          </a:xfrm>
        </p:spPr>
        <p:txBody>
          <a:bodyPr vert="horz" lIns="91440" tIns="45720" rIns="91440" bIns="45720" rtlCol="0" anchor="t">
            <a:normAutofit/>
          </a:bodyPr>
          <a:lstStyle/>
          <a:p>
            <a:r>
              <a:rPr lang="en-US">
                <a:solidFill>
                  <a:schemeClr val="accent1"/>
                </a:solidFill>
                <a:ea typeface="+mn-lt"/>
                <a:cs typeface="+mn-lt"/>
              </a:rPr>
              <a:t>Application Tier: Content Manager</a:t>
            </a:r>
            <a:endParaRPr lang="en-US">
              <a:solidFill>
                <a:schemeClr val="accent1"/>
              </a:solidFill>
            </a:endParaRPr>
          </a:p>
          <a:p>
            <a:pPr marL="0" indent="0">
              <a:buNone/>
            </a:pPr>
            <a:r>
              <a:rPr lang="en-US">
                <a:ea typeface="+mn-lt"/>
                <a:cs typeface="+mn-lt"/>
              </a:rPr>
              <a:t>* Security Settings and Configuration</a:t>
            </a:r>
            <a:endParaRPr lang="en-US"/>
          </a:p>
          <a:p>
            <a:pPr marL="0" indent="0">
              <a:buNone/>
            </a:pPr>
            <a:r>
              <a:rPr lang="en-US"/>
              <a:t>* Server Configuration Settings</a:t>
            </a:r>
          </a:p>
          <a:p>
            <a:pPr marL="0" indent="0">
              <a:buNone/>
            </a:pPr>
            <a:r>
              <a:rPr lang="en-US"/>
              <a:t>* Package</a:t>
            </a:r>
          </a:p>
          <a:p>
            <a:pPr marL="0" indent="0">
              <a:buNone/>
            </a:pPr>
            <a:r>
              <a:rPr lang="en-US"/>
              <a:t>* Dashboards</a:t>
            </a:r>
          </a:p>
          <a:p>
            <a:pPr marL="0" indent="0">
              <a:buNone/>
            </a:pPr>
            <a:r>
              <a:rPr lang="en-US"/>
              <a:t>* Metrics</a:t>
            </a:r>
          </a:p>
          <a:p>
            <a:pPr marL="0" indent="0">
              <a:buNone/>
            </a:pPr>
            <a:r>
              <a:rPr lang="en-US">
                <a:ea typeface="+mn-lt"/>
                <a:cs typeface="+mn-lt"/>
              </a:rPr>
              <a:t>* Report Specification</a:t>
            </a:r>
            <a:endParaRPr lang="en-US"/>
          </a:p>
          <a:p>
            <a:pPr marL="0" indent="0">
              <a:buNone/>
            </a:pPr>
            <a:r>
              <a:rPr lang="en-US">
                <a:ea typeface="+mn-lt"/>
                <a:cs typeface="+mn-lt"/>
              </a:rPr>
              <a:t>* Report Output</a:t>
            </a:r>
            <a:endParaRPr lang="en-US"/>
          </a:p>
          <a:p>
            <a:r>
              <a:rPr lang="en-US">
                <a:solidFill>
                  <a:schemeClr val="tx2">
                    <a:lumMod val="50000"/>
                    <a:lumOff val="50000"/>
                  </a:schemeClr>
                </a:solidFill>
                <a:ea typeface="+mn-lt"/>
                <a:cs typeface="+mn-lt"/>
              </a:rPr>
              <a:t>Data Tier</a:t>
            </a:r>
          </a:p>
          <a:p>
            <a:r>
              <a:rPr lang="en-US">
                <a:ea typeface="+mn-lt"/>
                <a:cs typeface="+mn-lt"/>
              </a:rPr>
              <a:t>*Content store</a:t>
            </a:r>
          </a:p>
          <a:p>
            <a:r>
              <a:rPr lang="en-US">
                <a:ea typeface="+mn-lt"/>
                <a:cs typeface="+mn-lt"/>
              </a:rPr>
              <a:t>*Data source</a:t>
            </a:r>
          </a:p>
          <a:p>
            <a:r>
              <a:rPr lang="en-US">
                <a:ea typeface="+mn-lt"/>
                <a:cs typeface="+mn-lt"/>
              </a:rPr>
              <a:t>Metric Store</a:t>
            </a:r>
          </a:p>
          <a:p>
            <a:pPr marL="0" indent="0">
              <a:buNone/>
            </a:pPr>
            <a:r>
              <a:rPr lang="en-US">
                <a:solidFill>
                  <a:schemeClr val="accent1"/>
                </a:solidFill>
                <a:ea typeface="+mn-lt"/>
                <a:cs typeface="+mn-lt"/>
              </a:rPr>
              <a:t>Content Store</a:t>
            </a:r>
            <a:r>
              <a:rPr lang="en-US">
                <a:ea typeface="+mn-lt"/>
                <a:cs typeface="+mn-lt"/>
              </a:rPr>
              <a:t>: Is a relational database that contains data that Cognos products need to operate</a:t>
            </a:r>
          </a:p>
          <a:p>
            <a:endParaRPr lang="en-US">
              <a:ea typeface="+mn-lt"/>
              <a:cs typeface="+mn-lt"/>
            </a:endParaRPr>
          </a:p>
        </p:txBody>
      </p:sp>
      <p:pic>
        <p:nvPicPr>
          <p:cNvPr id="4" name="Picture 4" descr="A screenshot of a cell phone&#10;&#10;Description generated with very high confidence">
            <a:extLst>
              <a:ext uri="{FF2B5EF4-FFF2-40B4-BE49-F238E27FC236}">
                <a16:creationId xmlns:a16="http://schemas.microsoft.com/office/drawing/2014/main" id="{D2709BC4-3E60-49BA-922B-6CF33815A610}"/>
              </a:ext>
            </a:extLst>
          </p:cNvPr>
          <p:cNvPicPr>
            <a:picLocks noChangeAspect="1"/>
          </p:cNvPicPr>
          <p:nvPr/>
        </p:nvPicPr>
        <p:blipFill>
          <a:blip r:embed="rId2"/>
          <a:stretch>
            <a:fillRect/>
          </a:stretch>
        </p:blipFill>
        <p:spPr>
          <a:xfrm>
            <a:off x="5500687" y="677706"/>
            <a:ext cx="5986463" cy="5344824"/>
          </a:xfrm>
          <a:prstGeom prst="rect">
            <a:avLst/>
          </a:prstGeom>
        </p:spPr>
      </p:pic>
      <p:pic>
        <p:nvPicPr>
          <p:cNvPr id="5" name="Picture 4" descr="A picture containing drawing, food, fruit&#10;&#10;Description automatically generated">
            <a:extLst>
              <a:ext uri="{FF2B5EF4-FFF2-40B4-BE49-F238E27FC236}">
                <a16:creationId xmlns:a16="http://schemas.microsoft.com/office/drawing/2014/main" id="{B68BD3FB-087A-FF45-947C-0F4C191301F7}"/>
              </a:ext>
            </a:extLst>
          </p:cNvPr>
          <p:cNvPicPr>
            <a:picLocks noChangeAspect="1"/>
          </p:cNvPicPr>
          <p:nvPr/>
        </p:nvPicPr>
        <p:blipFill>
          <a:blip r:embed="rId3"/>
          <a:stretch>
            <a:fillRect/>
          </a:stretch>
        </p:blipFill>
        <p:spPr>
          <a:xfrm>
            <a:off x="11565468" y="6329363"/>
            <a:ext cx="626532" cy="528637"/>
          </a:xfrm>
          <a:prstGeom prst="rect">
            <a:avLst/>
          </a:prstGeom>
        </p:spPr>
      </p:pic>
    </p:spTree>
    <p:extLst>
      <p:ext uri="{BB962C8B-B14F-4D97-AF65-F5344CB8AC3E}">
        <p14:creationId xmlns:p14="http://schemas.microsoft.com/office/powerpoint/2010/main" val="2100784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062F-701E-4AB0-AC33-F9A9774C4BA2}"/>
              </a:ext>
            </a:extLst>
          </p:cNvPr>
          <p:cNvSpPr>
            <a:spLocks noGrp="1"/>
          </p:cNvSpPr>
          <p:nvPr>
            <p:ph type="title"/>
          </p:nvPr>
        </p:nvSpPr>
        <p:spPr>
          <a:xfrm>
            <a:off x="1251678" y="382385"/>
            <a:ext cx="10178322" cy="701378"/>
          </a:xfrm>
        </p:spPr>
        <p:txBody>
          <a:bodyPr>
            <a:normAutofit/>
          </a:bodyPr>
          <a:lstStyle/>
          <a:p>
            <a:r>
              <a:rPr lang="en-US" sz="2800"/>
              <a:t>Criterion 4: Average Cost of ownership</a:t>
            </a:r>
          </a:p>
        </p:txBody>
      </p:sp>
      <p:sp>
        <p:nvSpPr>
          <p:cNvPr id="3" name="Content Placeholder 2">
            <a:extLst>
              <a:ext uri="{FF2B5EF4-FFF2-40B4-BE49-F238E27FC236}">
                <a16:creationId xmlns:a16="http://schemas.microsoft.com/office/drawing/2014/main" id="{F49A8ADF-AACF-4506-8D03-85E241F1CBCB}"/>
              </a:ext>
            </a:extLst>
          </p:cNvPr>
          <p:cNvSpPr>
            <a:spLocks noGrp="1"/>
          </p:cNvSpPr>
          <p:nvPr>
            <p:ph idx="1"/>
          </p:nvPr>
        </p:nvSpPr>
        <p:spPr>
          <a:xfrm>
            <a:off x="889728" y="895351"/>
            <a:ext cx="10959372" cy="5822441"/>
          </a:xfrm>
        </p:spPr>
        <p:txBody>
          <a:bodyPr vert="horz" lIns="91440" tIns="45720" rIns="91440" bIns="45720" rtlCol="0" anchor="t">
            <a:normAutofit/>
          </a:bodyPr>
          <a:lstStyle/>
          <a:p>
            <a:endParaRPr lang="en-US" sz="2400">
              <a:ea typeface="+mn-lt"/>
              <a:cs typeface="+mn-lt"/>
            </a:endParaRPr>
          </a:p>
          <a:p>
            <a:r>
              <a:rPr lang="en-US" sz="2400">
                <a:ea typeface="+mn-lt"/>
                <a:cs typeface="+mn-lt"/>
              </a:rPr>
              <a:t>Costs vary based on your tailored solution</a:t>
            </a:r>
          </a:p>
          <a:p>
            <a:r>
              <a:rPr lang="en-US" sz="2400">
                <a:ea typeface="+mn-lt"/>
                <a:cs typeface="+mn-lt"/>
              </a:rPr>
              <a:t>A workgroup license is $75 per user, per month, with a minimum subscription of 50 users and a minimum six-month term. It is renewed semi-annually with monthly billing.</a:t>
            </a:r>
            <a:endParaRPr lang="en-US" sz="2400"/>
          </a:p>
          <a:p>
            <a:r>
              <a:rPr lang="en-US" sz="2400">
                <a:ea typeface="+mn-lt"/>
                <a:cs typeface="+mn-lt"/>
              </a:rPr>
              <a:t>A standard license is $95 per user, per month, with a minimum subscription of 100 users and a minimum one-year term. It is billed monthly and renewed annually.</a:t>
            </a:r>
            <a:endParaRPr lang="en-US" sz="2400"/>
          </a:p>
          <a:p>
            <a:r>
              <a:rPr lang="en-US" sz="2400">
                <a:ea typeface="+mn-lt"/>
                <a:cs typeface="+mn-lt"/>
              </a:rPr>
              <a:t>An enterprise license is $125 per user, per month, with a minimum subscription of 150 users and a minimum one-year term. It is billed monthly and renewed annually.</a:t>
            </a:r>
            <a:endParaRPr lang="en-US" sz="2400"/>
          </a:p>
          <a:p>
            <a:r>
              <a:rPr lang="en-US" sz="2400"/>
              <a:t>Data Migration Costs</a:t>
            </a:r>
          </a:p>
          <a:p>
            <a:r>
              <a:rPr lang="en-US" sz="2400"/>
              <a:t>There is student subscription via universities that have an agreement with IBM</a:t>
            </a:r>
          </a:p>
          <a:p>
            <a:endParaRPr lang="en-US" sz="2400"/>
          </a:p>
          <a:p>
            <a:endParaRPr lang="en-US"/>
          </a:p>
        </p:txBody>
      </p:sp>
      <p:pic>
        <p:nvPicPr>
          <p:cNvPr id="4" name="Picture 3" descr="A picture containing drawing, food, fruit&#10;&#10;Description automatically generated">
            <a:extLst>
              <a:ext uri="{FF2B5EF4-FFF2-40B4-BE49-F238E27FC236}">
                <a16:creationId xmlns:a16="http://schemas.microsoft.com/office/drawing/2014/main" id="{A6C23083-3253-A44A-8D49-F286BB673E21}"/>
              </a:ext>
            </a:extLst>
          </p:cNvPr>
          <p:cNvPicPr>
            <a:picLocks noChangeAspect="1"/>
          </p:cNvPicPr>
          <p:nvPr/>
        </p:nvPicPr>
        <p:blipFill>
          <a:blip r:embed="rId2"/>
          <a:stretch>
            <a:fillRect/>
          </a:stretch>
        </p:blipFill>
        <p:spPr>
          <a:xfrm>
            <a:off x="11430000" y="6215062"/>
            <a:ext cx="762000" cy="642938"/>
          </a:xfrm>
          <a:prstGeom prst="rect">
            <a:avLst/>
          </a:prstGeom>
        </p:spPr>
      </p:pic>
    </p:spTree>
    <p:extLst>
      <p:ext uri="{BB962C8B-B14F-4D97-AF65-F5344CB8AC3E}">
        <p14:creationId xmlns:p14="http://schemas.microsoft.com/office/powerpoint/2010/main" val="2510864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7C2C5-2F08-4863-A7E6-C5A565882E96}"/>
              </a:ext>
            </a:extLst>
          </p:cNvPr>
          <p:cNvSpPr>
            <a:spLocks noGrp="1"/>
          </p:cNvSpPr>
          <p:nvPr>
            <p:ph type="title"/>
          </p:nvPr>
        </p:nvSpPr>
        <p:spPr/>
        <p:txBody>
          <a:bodyPr>
            <a:normAutofit/>
          </a:bodyPr>
          <a:lstStyle/>
          <a:p>
            <a:r>
              <a:rPr lang="en-US" sz="2400"/>
              <a:t>Criterion 5: IBM Cognos  usability &amp; limitations</a:t>
            </a:r>
          </a:p>
        </p:txBody>
      </p:sp>
      <p:sp>
        <p:nvSpPr>
          <p:cNvPr id="3" name="Content Placeholder 2">
            <a:extLst>
              <a:ext uri="{FF2B5EF4-FFF2-40B4-BE49-F238E27FC236}">
                <a16:creationId xmlns:a16="http://schemas.microsoft.com/office/drawing/2014/main" id="{09F88033-4B93-4508-BCCF-A0308D37B6D2}"/>
              </a:ext>
            </a:extLst>
          </p:cNvPr>
          <p:cNvSpPr>
            <a:spLocks noGrp="1"/>
          </p:cNvSpPr>
          <p:nvPr>
            <p:ph idx="1"/>
          </p:nvPr>
        </p:nvSpPr>
        <p:spPr>
          <a:xfrm>
            <a:off x="946878" y="1127761"/>
            <a:ext cx="10879362" cy="4761991"/>
          </a:xfrm>
        </p:spPr>
        <p:txBody>
          <a:bodyPr vert="horz" lIns="91440" tIns="45720" rIns="91440" bIns="45720" rtlCol="0" anchor="t">
            <a:normAutofit/>
          </a:bodyPr>
          <a:lstStyle/>
          <a:p>
            <a:pPr marL="0" indent="0" algn="ctr">
              <a:buNone/>
            </a:pPr>
            <a:r>
              <a:rPr lang="en-US" sz="2800">
                <a:solidFill>
                  <a:schemeClr val="accent1"/>
                </a:solidFill>
              </a:rPr>
              <a:t>Usability</a:t>
            </a:r>
            <a:r>
              <a:rPr lang="en-US" sz="2400">
                <a:solidFill>
                  <a:schemeClr val="accent1"/>
                </a:solidFill>
              </a:rPr>
              <a:t>:</a:t>
            </a:r>
          </a:p>
          <a:p>
            <a:pPr marL="0" indent="0">
              <a:buNone/>
            </a:pPr>
            <a:r>
              <a:rPr lang="en-US" sz="2400"/>
              <a:t>.    User friendly interface &amp; Intuitive</a:t>
            </a:r>
          </a:p>
          <a:p>
            <a:pPr marL="0" indent="0">
              <a:buNone/>
            </a:pPr>
            <a:r>
              <a:rPr lang="en-US" sz="2400"/>
              <a:t>.    IBM Cognos is accessible through several types of supports (Mobile, Desktop,…)</a:t>
            </a:r>
          </a:p>
          <a:p>
            <a:pPr marL="0" indent="0">
              <a:buNone/>
            </a:pPr>
            <a:r>
              <a:rPr lang="en-US" sz="2400"/>
              <a:t>.    Need expert level skillsets to setup enterprise web-based solution</a:t>
            </a:r>
          </a:p>
          <a:p>
            <a:pPr marL="0" indent="0">
              <a:buNone/>
            </a:pPr>
            <a:r>
              <a:rPr lang="en-US" sz="2400"/>
              <a:t>.    Excellent documentation</a:t>
            </a:r>
          </a:p>
          <a:p>
            <a:pPr marL="0" indent="0">
              <a:buNone/>
            </a:pPr>
            <a:r>
              <a:rPr lang="en-US" sz="2400">
                <a:solidFill>
                  <a:srgbClr val="595959"/>
                </a:solidFill>
              </a:rPr>
              <a:t>.    Availability of free and on-demand paid training materials.</a:t>
            </a:r>
          </a:p>
          <a:p>
            <a:pPr marL="0" indent="0" algn="ctr">
              <a:buNone/>
            </a:pPr>
            <a:endParaRPr lang="en-US" sz="2400">
              <a:solidFill>
                <a:schemeClr val="accent1"/>
              </a:solidFill>
            </a:endParaRPr>
          </a:p>
          <a:p>
            <a:pPr marL="0" indent="0">
              <a:buNone/>
            </a:pPr>
            <a:endParaRPr lang="en-US" sz="2400"/>
          </a:p>
          <a:p>
            <a:pPr marL="0" indent="0">
              <a:buNone/>
            </a:pPr>
            <a:endParaRPr lang="en-US" sz="2400"/>
          </a:p>
        </p:txBody>
      </p:sp>
      <p:sp>
        <p:nvSpPr>
          <p:cNvPr id="4" name="Arrow: Right 3">
            <a:extLst>
              <a:ext uri="{FF2B5EF4-FFF2-40B4-BE49-F238E27FC236}">
                <a16:creationId xmlns:a16="http://schemas.microsoft.com/office/drawing/2014/main" id="{82D990C7-D1F2-48E8-B649-73E37B28A1BE}"/>
              </a:ext>
            </a:extLst>
          </p:cNvPr>
          <p:cNvSpPr/>
          <p:nvPr/>
        </p:nvSpPr>
        <p:spPr>
          <a:xfrm>
            <a:off x="1116076" y="1804924"/>
            <a:ext cx="317260" cy="234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A96BDBEA-2B11-4D7A-9DF7-5A21E472AAA8}"/>
              </a:ext>
            </a:extLst>
          </p:cNvPr>
          <p:cNvSpPr/>
          <p:nvPr/>
        </p:nvSpPr>
        <p:spPr>
          <a:xfrm>
            <a:off x="1116075" y="2292604"/>
            <a:ext cx="317260" cy="234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B71B90E9-FB86-427C-8927-2FB6A45B1A50}"/>
              </a:ext>
            </a:extLst>
          </p:cNvPr>
          <p:cNvSpPr/>
          <p:nvPr/>
        </p:nvSpPr>
        <p:spPr>
          <a:xfrm>
            <a:off x="1095754" y="2719323"/>
            <a:ext cx="317260" cy="234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55390B21-149C-43FC-A879-C4C8CCD4272C}"/>
              </a:ext>
            </a:extLst>
          </p:cNvPr>
          <p:cNvSpPr/>
          <p:nvPr/>
        </p:nvSpPr>
        <p:spPr>
          <a:xfrm>
            <a:off x="1095753" y="3278122"/>
            <a:ext cx="317260" cy="234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4370B11D-38C0-46F5-B482-B5CA704DC8FE}"/>
              </a:ext>
            </a:extLst>
          </p:cNvPr>
          <p:cNvSpPr/>
          <p:nvPr/>
        </p:nvSpPr>
        <p:spPr>
          <a:xfrm>
            <a:off x="1095752" y="3806441"/>
            <a:ext cx="317260" cy="234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drawing, food, fruit&#10;&#10;Description automatically generated">
            <a:extLst>
              <a:ext uri="{FF2B5EF4-FFF2-40B4-BE49-F238E27FC236}">
                <a16:creationId xmlns:a16="http://schemas.microsoft.com/office/drawing/2014/main" id="{A5A2BD1D-8378-1B47-8D5F-8096E9DA51A3}"/>
              </a:ext>
            </a:extLst>
          </p:cNvPr>
          <p:cNvPicPr>
            <a:picLocks noChangeAspect="1"/>
          </p:cNvPicPr>
          <p:nvPr/>
        </p:nvPicPr>
        <p:blipFill>
          <a:blip r:embed="rId2"/>
          <a:stretch>
            <a:fillRect/>
          </a:stretch>
        </p:blipFill>
        <p:spPr>
          <a:xfrm>
            <a:off x="11549322" y="6315740"/>
            <a:ext cx="642678" cy="542260"/>
          </a:xfrm>
          <a:prstGeom prst="rect">
            <a:avLst/>
          </a:prstGeom>
        </p:spPr>
      </p:pic>
    </p:spTree>
    <p:extLst>
      <p:ext uri="{BB962C8B-B14F-4D97-AF65-F5344CB8AC3E}">
        <p14:creationId xmlns:p14="http://schemas.microsoft.com/office/powerpoint/2010/main" val="151598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social media post&#10;&#10;Description generated with very high confidence">
            <a:extLst>
              <a:ext uri="{FF2B5EF4-FFF2-40B4-BE49-F238E27FC236}">
                <a16:creationId xmlns:a16="http://schemas.microsoft.com/office/drawing/2014/main" id="{6FCDB30B-BEFA-4C8E-87B0-01DE342F3896}"/>
              </a:ext>
            </a:extLst>
          </p:cNvPr>
          <p:cNvPicPr>
            <a:picLocks noGrp="1" noChangeAspect="1"/>
          </p:cNvPicPr>
          <p:nvPr>
            <p:ph idx="1"/>
          </p:nvPr>
        </p:nvPicPr>
        <p:blipFill>
          <a:blip r:embed="rId2"/>
          <a:stretch>
            <a:fillRect/>
          </a:stretch>
        </p:blipFill>
        <p:spPr>
          <a:xfrm>
            <a:off x="940716" y="560719"/>
            <a:ext cx="10929641" cy="6138383"/>
          </a:xfrm>
        </p:spPr>
      </p:pic>
      <p:pic>
        <p:nvPicPr>
          <p:cNvPr id="3" name="Picture 2" descr="A picture containing drawing, food, fruit&#10;&#10;Description automatically generated">
            <a:extLst>
              <a:ext uri="{FF2B5EF4-FFF2-40B4-BE49-F238E27FC236}">
                <a16:creationId xmlns:a16="http://schemas.microsoft.com/office/drawing/2014/main" id="{6EB521BE-64AF-1046-A38D-D87C0AC439E8}"/>
              </a:ext>
            </a:extLst>
          </p:cNvPr>
          <p:cNvPicPr>
            <a:picLocks noChangeAspect="1"/>
          </p:cNvPicPr>
          <p:nvPr/>
        </p:nvPicPr>
        <p:blipFill>
          <a:blip r:embed="rId3"/>
          <a:stretch>
            <a:fillRect/>
          </a:stretch>
        </p:blipFill>
        <p:spPr>
          <a:xfrm>
            <a:off x="11662734" y="6411432"/>
            <a:ext cx="529265" cy="446567"/>
          </a:xfrm>
          <a:prstGeom prst="rect">
            <a:avLst/>
          </a:prstGeom>
        </p:spPr>
      </p:pic>
    </p:spTree>
    <p:extLst>
      <p:ext uri="{BB962C8B-B14F-4D97-AF65-F5344CB8AC3E}">
        <p14:creationId xmlns:p14="http://schemas.microsoft.com/office/powerpoint/2010/main" val="3651800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F8D7-C19F-0A42-95FC-CD1041A810E8}"/>
              </a:ext>
            </a:extLst>
          </p:cNvPr>
          <p:cNvSpPr>
            <a:spLocks noGrp="1"/>
          </p:cNvSpPr>
          <p:nvPr>
            <p:ph type="title"/>
          </p:nvPr>
        </p:nvSpPr>
        <p:spPr>
          <a:xfrm>
            <a:off x="1251677" y="645105"/>
            <a:ext cx="4357499" cy="1320855"/>
          </a:xfrm>
        </p:spPr>
        <p:txBody>
          <a:bodyPr vert="horz" lIns="91440" tIns="45720" rIns="91440" bIns="45720" rtlCol="0" anchor="t">
            <a:normAutofit/>
          </a:bodyPr>
          <a:lstStyle/>
          <a:p>
            <a:r>
              <a:rPr lang="en-US" sz="4400"/>
              <a:t>Sisense overview</a:t>
            </a:r>
          </a:p>
        </p:txBody>
      </p:sp>
      <p:sp>
        <p:nvSpPr>
          <p:cNvPr id="3" name="TextBox 2">
            <a:extLst>
              <a:ext uri="{FF2B5EF4-FFF2-40B4-BE49-F238E27FC236}">
                <a16:creationId xmlns:a16="http://schemas.microsoft.com/office/drawing/2014/main" id="{977EFEF2-B824-6C40-A2FD-BC594C60C910}"/>
              </a:ext>
            </a:extLst>
          </p:cNvPr>
          <p:cNvSpPr txBox="1"/>
          <p:nvPr/>
        </p:nvSpPr>
        <p:spPr>
          <a:xfrm>
            <a:off x="1251678" y="2286001"/>
            <a:ext cx="4363595" cy="3593591"/>
          </a:xfrm>
          <a:prstGeom prst="rect">
            <a:avLst/>
          </a:prstGeom>
        </p:spPr>
        <p:txBody>
          <a:bodyPr vert="horz" lIns="91440" tIns="45720" rIns="91440" bIns="45720" rtlCol="0">
            <a:normAutofit/>
          </a:bodyPr>
          <a:lstStyle/>
          <a:p>
            <a:pPr indent="-228600" defTabSz="914400">
              <a:spcBef>
                <a:spcPts val="700"/>
              </a:spcBef>
              <a:buClr>
                <a:schemeClr val="tx2"/>
              </a:buClr>
            </a:pPr>
            <a:r>
              <a:rPr lang="en-US" sz="1500"/>
              <a:t>Sisense is an analytical reporting cloud technology</a:t>
            </a:r>
          </a:p>
          <a:p>
            <a:pPr indent="-228600" defTabSz="914400">
              <a:spcBef>
                <a:spcPts val="700"/>
              </a:spcBef>
              <a:buClr>
                <a:schemeClr val="tx2"/>
              </a:buClr>
            </a:pPr>
            <a:r>
              <a:rPr lang="en-US" sz="1500"/>
              <a:t>An end-to-end data analytics platform that makes data discovery and intelligence accessible to everyone via an embeddable, scalable architecture. </a:t>
            </a:r>
          </a:p>
          <a:p>
            <a:pPr indent="-228600" defTabSz="914400">
              <a:spcBef>
                <a:spcPts val="700"/>
              </a:spcBef>
              <a:buClr>
                <a:schemeClr val="tx2"/>
              </a:buClr>
            </a:pPr>
            <a:r>
              <a:rPr lang="en-US" sz="1500"/>
              <a:t>On the front-end, users of all technical skill levels can craft visualizations, reports and dashboards to explore and share insights that drive businesses forward.</a:t>
            </a:r>
          </a:p>
          <a:p>
            <a:pPr indent="-228600" defTabSz="914400">
              <a:spcBef>
                <a:spcPts val="700"/>
              </a:spcBef>
              <a:buClr>
                <a:schemeClr val="tx2"/>
              </a:buClr>
            </a:pPr>
            <a:r>
              <a:rPr lang="en-US" sz="1500"/>
              <a:t>Back-end powered by in-chip technology</a:t>
            </a:r>
          </a:p>
          <a:p>
            <a:pPr indent="-228600" defTabSz="914400">
              <a:spcBef>
                <a:spcPts val="700"/>
              </a:spcBef>
              <a:buClr>
                <a:schemeClr val="tx2"/>
              </a:buClr>
            </a:pPr>
            <a:r>
              <a:rPr lang="en-US" sz="1500"/>
              <a:t>Designed for companies of all sizes, it can be deployed on-premises, as a private cloud-hosted SaaS, as a fully managed SaaS or via a hybrid strategy. .</a:t>
            </a:r>
          </a:p>
        </p:txBody>
      </p:sp>
      <p:pic>
        <p:nvPicPr>
          <p:cNvPr id="4" name="Sisense Overview.mp4" descr="Sisense Overview.mp4">
            <a:hlinkClick r:id="" action="ppaction://media"/>
            <a:extLst>
              <a:ext uri="{FF2B5EF4-FFF2-40B4-BE49-F238E27FC236}">
                <a16:creationId xmlns:a16="http://schemas.microsoft.com/office/drawing/2014/main" id="{D591D6F9-388D-C549-9C83-4ADF4DE758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8193" y="1986171"/>
            <a:ext cx="5176744" cy="2911917"/>
          </a:xfrm>
          <a:prstGeom prst="rect">
            <a:avLst/>
          </a:prstGeom>
        </p:spPr>
      </p:pic>
      <p:pic>
        <p:nvPicPr>
          <p:cNvPr id="5" name="Picture 4" descr="A picture containing drawing, food, fruit&#10;&#10;Description automatically generated">
            <a:extLst>
              <a:ext uri="{FF2B5EF4-FFF2-40B4-BE49-F238E27FC236}">
                <a16:creationId xmlns:a16="http://schemas.microsoft.com/office/drawing/2014/main" id="{9CD33B8F-18F8-D34A-9808-3A27D8CD42BE}"/>
              </a:ext>
            </a:extLst>
          </p:cNvPr>
          <p:cNvPicPr>
            <a:picLocks noChangeAspect="1"/>
          </p:cNvPicPr>
          <p:nvPr/>
        </p:nvPicPr>
        <p:blipFill>
          <a:blip r:embed="rId5"/>
          <a:stretch>
            <a:fillRect/>
          </a:stretch>
        </p:blipFill>
        <p:spPr>
          <a:xfrm>
            <a:off x="11574524" y="6337004"/>
            <a:ext cx="617475" cy="520995"/>
          </a:xfrm>
          <a:prstGeom prst="rect">
            <a:avLst/>
          </a:prstGeom>
        </p:spPr>
      </p:pic>
    </p:spTree>
    <p:extLst>
      <p:ext uri="{BB962C8B-B14F-4D97-AF65-F5344CB8AC3E}">
        <p14:creationId xmlns:p14="http://schemas.microsoft.com/office/powerpoint/2010/main" val="307317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4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21B7B-4078-104B-BE90-69DCCB52E258}"/>
              </a:ext>
            </a:extLst>
          </p:cNvPr>
          <p:cNvSpPr>
            <a:spLocks noGrp="1"/>
          </p:cNvSpPr>
          <p:nvPr>
            <p:ph type="title"/>
          </p:nvPr>
        </p:nvSpPr>
        <p:spPr>
          <a:xfrm>
            <a:off x="1251678" y="382385"/>
            <a:ext cx="10178322" cy="1492132"/>
          </a:xfrm>
        </p:spPr>
        <p:txBody>
          <a:bodyPr anchor="ctr">
            <a:normAutofit/>
          </a:bodyPr>
          <a:lstStyle/>
          <a:p>
            <a:r>
              <a:rPr lang="en-US"/>
              <a:t>What can you do with sisense?</a:t>
            </a:r>
          </a:p>
        </p:txBody>
      </p:sp>
      <p:graphicFrame>
        <p:nvGraphicFramePr>
          <p:cNvPr id="5" name="Content Placeholder 2">
            <a:extLst>
              <a:ext uri="{FF2B5EF4-FFF2-40B4-BE49-F238E27FC236}">
                <a16:creationId xmlns:a16="http://schemas.microsoft.com/office/drawing/2014/main" id="{0D958F99-18DC-43C0-9FEE-AD3193AED047}"/>
              </a:ext>
            </a:extLst>
          </p:cNvPr>
          <p:cNvGraphicFramePr>
            <a:graphicFrameLocks noGrp="1"/>
          </p:cNvGraphicFramePr>
          <p:nvPr>
            <p:ph idx="1"/>
            <p:extLst>
              <p:ext uri="{D42A27DB-BD31-4B8C-83A1-F6EECF244321}">
                <p14:modId xmlns:p14="http://schemas.microsoft.com/office/powerpoint/2010/main" val="1681403018"/>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drawing, food, fruit&#10;&#10;Description automatically generated">
            <a:extLst>
              <a:ext uri="{FF2B5EF4-FFF2-40B4-BE49-F238E27FC236}">
                <a16:creationId xmlns:a16="http://schemas.microsoft.com/office/drawing/2014/main" id="{C1256AFD-B81B-954A-A8D1-A5C3321240CC}"/>
              </a:ext>
            </a:extLst>
          </p:cNvPr>
          <p:cNvPicPr>
            <a:picLocks noChangeAspect="1"/>
          </p:cNvPicPr>
          <p:nvPr/>
        </p:nvPicPr>
        <p:blipFill>
          <a:blip r:embed="rId7"/>
          <a:stretch>
            <a:fillRect/>
          </a:stretch>
        </p:blipFill>
        <p:spPr>
          <a:xfrm>
            <a:off x="11599728" y="6358270"/>
            <a:ext cx="592272" cy="499730"/>
          </a:xfrm>
          <a:prstGeom prst="rect">
            <a:avLst/>
          </a:prstGeom>
        </p:spPr>
      </p:pic>
    </p:spTree>
    <p:extLst>
      <p:ext uri="{BB962C8B-B14F-4D97-AF65-F5344CB8AC3E}">
        <p14:creationId xmlns:p14="http://schemas.microsoft.com/office/powerpoint/2010/main" val="105148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A183-7957-0C4A-B8B8-94129F21D0CD}"/>
              </a:ext>
            </a:extLst>
          </p:cNvPr>
          <p:cNvSpPr>
            <a:spLocks noGrp="1"/>
          </p:cNvSpPr>
          <p:nvPr>
            <p:ph type="title"/>
          </p:nvPr>
        </p:nvSpPr>
        <p:spPr>
          <a:xfrm>
            <a:off x="1251679" y="644525"/>
            <a:ext cx="3384329" cy="5408866"/>
          </a:xfrm>
        </p:spPr>
        <p:txBody>
          <a:bodyPr anchor="ctr">
            <a:normAutofit/>
          </a:bodyPr>
          <a:lstStyle/>
          <a:p>
            <a:r>
              <a:rPr lang="en-US" sz="4000"/>
              <a:t>Sisense Dashboard functions</a:t>
            </a:r>
          </a:p>
        </p:txBody>
      </p:sp>
      <p:graphicFrame>
        <p:nvGraphicFramePr>
          <p:cNvPr id="72" name="Content Placeholder 2">
            <a:extLst>
              <a:ext uri="{FF2B5EF4-FFF2-40B4-BE49-F238E27FC236}">
                <a16:creationId xmlns:a16="http://schemas.microsoft.com/office/drawing/2014/main" id="{E0F46E62-617A-47BF-9338-8324E6732ACE}"/>
              </a:ext>
            </a:extLst>
          </p:cNvPr>
          <p:cNvGraphicFramePr>
            <a:graphicFrameLocks noGrp="1"/>
          </p:cNvGraphicFramePr>
          <p:nvPr>
            <p:ph idx="1"/>
            <p:extLst>
              <p:ext uri="{D42A27DB-BD31-4B8C-83A1-F6EECF244321}">
                <p14:modId xmlns:p14="http://schemas.microsoft.com/office/powerpoint/2010/main" val="2380610997"/>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drawing, food, fruit&#10;&#10;Description automatically generated">
            <a:extLst>
              <a:ext uri="{FF2B5EF4-FFF2-40B4-BE49-F238E27FC236}">
                <a16:creationId xmlns:a16="http://schemas.microsoft.com/office/drawing/2014/main" id="{7A0CD61D-A2A7-984D-8510-6EA7733C6744}"/>
              </a:ext>
            </a:extLst>
          </p:cNvPr>
          <p:cNvPicPr>
            <a:picLocks noChangeAspect="1"/>
          </p:cNvPicPr>
          <p:nvPr/>
        </p:nvPicPr>
        <p:blipFill>
          <a:blip r:embed="rId7"/>
          <a:stretch>
            <a:fillRect/>
          </a:stretch>
        </p:blipFill>
        <p:spPr>
          <a:xfrm>
            <a:off x="11587125" y="6347637"/>
            <a:ext cx="604874" cy="510363"/>
          </a:xfrm>
          <a:prstGeom prst="rect">
            <a:avLst/>
          </a:prstGeom>
        </p:spPr>
      </p:pic>
    </p:spTree>
    <p:extLst>
      <p:ext uri="{BB962C8B-B14F-4D97-AF65-F5344CB8AC3E}">
        <p14:creationId xmlns:p14="http://schemas.microsoft.com/office/powerpoint/2010/main" val="3910428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2813-E112-4FF8-90C6-4ABE54280CFD}"/>
              </a:ext>
            </a:extLst>
          </p:cNvPr>
          <p:cNvSpPr>
            <a:spLocks noGrp="1"/>
          </p:cNvSpPr>
          <p:nvPr>
            <p:ph type="title"/>
          </p:nvPr>
        </p:nvSpPr>
        <p:spPr>
          <a:xfrm>
            <a:off x="925033" y="350875"/>
            <a:ext cx="4684143" cy="1615086"/>
          </a:xfrm>
        </p:spPr>
        <p:txBody>
          <a:bodyPr>
            <a:normAutofit fontScale="90000"/>
          </a:bodyPr>
          <a:lstStyle/>
          <a:p>
            <a:r>
              <a:rPr lang="en-US" sz="4400"/>
              <a:t>Criterion: cube- ELASTICUBE MODEL</a:t>
            </a:r>
          </a:p>
        </p:txBody>
      </p:sp>
      <p:sp>
        <p:nvSpPr>
          <p:cNvPr id="3" name="Content Placeholder 2">
            <a:extLst>
              <a:ext uri="{FF2B5EF4-FFF2-40B4-BE49-F238E27FC236}">
                <a16:creationId xmlns:a16="http://schemas.microsoft.com/office/drawing/2014/main" id="{9D9726C7-D2A0-43DC-86C6-FF34D343CD0E}"/>
              </a:ext>
            </a:extLst>
          </p:cNvPr>
          <p:cNvSpPr>
            <a:spLocks noGrp="1"/>
          </p:cNvSpPr>
          <p:nvPr>
            <p:ph idx="1"/>
          </p:nvPr>
        </p:nvSpPr>
        <p:spPr>
          <a:xfrm>
            <a:off x="1145470" y="1850065"/>
            <a:ext cx="4469803" cy="4029527"/>
          </a:xfrm>
        </p:spPr>
        <p:txBody>
          <a:bodyPr vert="horz" lIns="91440" tIns="45720" rIns="91440" bIns="45720" rtlCol="0">
            <a:normAutofit/>
          </a:bodyPr>
          <a:lstStyle/>
          <a:p>
            <a:pPr>
              <a:lnSpc>
                <a:spcPct val="100000"/>
              </a:lnSpc>
            </a:pPr>
            <a:r>
              <a:rPr lang="en-US" sz="1400">
                <a:solidFill>
                  <a:schemeClr val="tx1"/>
                </a:solidFill>
              </a:rPr>
              <a:t>The </a:t>
            </a:r>
            <a:r>
              <a:rPr lang="en-US" sz="1400" err="1">
                <a:solidFill>
                  <a:schemeClr val="tx1"/>
                </a:solidFill>
              </a:rPr>
              <a:t>ElastiCube</a:t>
            </a:r>
            <a:r>
              <a:rPr lang="en-US" sz="1400">
                <a:solidFill>
                  <a:schemeClr val="tx1"/>
                </a:solidFill>
              </a:rPr>
              <a:t> is a  unique, high-performance analytics database with super-fast data stores that are specifically designed to withstand extensive querying typically required by business intelligence applications.</a:t>
            </a:r>
          </a:p>
          <a:p>
            <a:pPr>
              <a:lnSpc>
                <a:spcPct val="100000"/>
              </a:lnSpc>
            </a:pPr>
            <a:r>
              <a:rPr lang="en-US" sz="1400">
                <a:solidFill>
                  <a:schemeClr val="tx1"/>
                </a:solidFill>
              </a:rPr>
              <a:t>Data can be accessed from multiple sources, and then merged, manipulated and queried as if it was one consolidated data set.</a:t>
            </a:r>
            <a:br>
              <a:rPr lang="en-US" sz="1400">
                <a:solidFill>
                  <a:schemeClr val="tx1"/>
                </a:solidFill>
              </a:rPr>
            </a:br>
            <a:endParaRPr lang="en-US" sz="1400">
              <a:solidFill>
                <a:schemeClr val="tx1"/>
              </a:solidFill>
            </a:endParaRPr>
          </a:p>
          <a:p>
            <a:pPr>
              <a:lnSpc>
                <a:spcPct val="100000"/>
              </a:lnSpc>
            </a:pPr>
            <a:r>
              <a:rPr lang="en-US" sz="1400" err="1">
                <a:solidFill>
                  <a:schemeClr val="tx1"/>
                </a:solidFill>
              </a:rPr>
              <a:t>ElastiCubes</a:t>
            </a:r>
            <a:r>
              <a:rPr lang="en-US" sz="1400">
                <a:solidFill>
                  <a:schemeClr val="tx1"/>
                </a:solidFill>
              </a:rPr>
              <a:t> perform so well, that in most cases the creation of dedicated OLAP cubes and/or optimized data marts are completely unnecessary – even when dealing with hundreds of millions of rows of raw data.</a:t>
            </a:r>
          </a:p>
          <a:p>
            <a:pPr marL="0" indent="0">
              <a:lnSpc>
                <a:spcPct val="100000"/>
              </a:lnSpc>
              <a:buNone/>
            </a:pPr>
            <a:endParaRPr lang="en-US" sz="1400">
              <a:solidFill>
                <a:schemeClr val="tx1"/>
              </a:solidFill>
            </a:endParaRPr>
          </a:p>
          <a:p>
            <a:pPr marL="0" indent="0">
              <a:lnSpc>
                <a:spcPct val="100000"/>
              </a:lnSpc>
              <a:buNone/>
            </a:pPr>
            <a:endParaRPr lang="en-US" sz="1400">
              <a:solidFill>
                <a:schemeClr val="tx1"/>
              </a:solidFill>
            </a:endParaRPr>
          </a:p>
        </p:txBody>
      </p:sp>
      <p:graphicFrame>
        <p:nvGraphicFramePr>
          <p:cNvPr id="7" name="Table 6">
            <a:extLst>
              <a:ext uri="{FF2B5EF4-FFF2-40B4-BE49-F238E27FC236}">
                <a16:creationId xmlns:a16="http://schemas.microsoft.com/office/drawing/2014/main" id="{51472686-39E8-C341-BC39-B7EBA19F3474}"/>
              </a:ext>
            </a:extLst>
          </p:cNvPr>
          <p:cNvGraphicFramePr>
            <a:graphicFrameLocks noGrp="1"/>
          </p:cNvGraphicFramePr>
          <p:nvPr>
            <p:extLst>
              <p:ext uri="{D42A27DB-BD31-4B8C-83A1-F6EECF244321}">
                <p14:modId xmlns:p14="http://schemas.microsoft.com/office/powerpoint/2010/main" val="1006200691"/>
              </p:ext>
            </p:extLst>
          </p:nvPr>
        </p:nvGraphicFramePr>
        <p:xfrm>
          <a:off x="6451662" y="648586"/>
          <a:ext cx="4988971" cy="5542774"/>
        </p:xfrm>
        <a:graphic>
          <a:graphicData uri="http://schemas.openxmlformats.org/drawingml/2006/table">
            <a:tbl>
              <a:tblPr firstRow="1" bandRow="1">
                <a:tableStyleId>{5C22544A-7EE6-4342-B048-85BDC9FD1C3A}</a:tableStyleId>
              </a:tblPr>
              <a:tblGrid>
                <a:gridCol w="4988971">
                  <a:extLst>
                    <a:ext uri="{9D8B030D-6E8A-4147-A177-3AD203B41FA5}">
                      <a16:colId xmlns:a16="http://schemas.microsoft.com/office/drawing/2014/main" val="2686963770"/>
                    </a:ext>
                  </a:extLst>
                </a:gridCol>
              </a:tblGrid>
              <a:tr h="360682">
                <a:tc>
                  <a:txBody>
                    <a:bodyPr/>
                    <a:lstStyle/>
                    <a:p>
                      <a:pPr algn="ctr"/>
                      <a:r>
                        <a:rPr lang="en-US" sz="1600"/>
                        <a:t>Benefits </a:t>
                      </a:r>
                    </a:p>
                  </a:txBody>
                  <a:tcPr marL="82024" marR="82024" marT="41012" marB="41012"/>
                </a:tc>
                <a:extLst>
                  <a:ext uri="{0D108BD9-81ED-4DB2-BD59-A6C34878D82A}">
                    <a16:rowId xmlns:a16="http://schemas.microsoft.com/office/drawing/2014/main" val="972486920"/>
                  </a:ext>
                </a:extLst>
              </a:tr>
              <a:tr h="3606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Instant query response times</a:t>
                      </a:r>
                    </a:p>
                  </a:txBody>
                  <a:tcPr marL="82024" marR="82024" marT="41012" marB="41012"/>
                </a:tc>
                <a:extLst>
                  <a:ext uri="{0D108BD9-81ED-4DB2-BD59-A6C34878D82A}">
                    <a16:rowId xmlns:a16="http://schemas.microsoft.com/office/drawing/2014/main" val="985745229"/>
                  </a:ext>
                </a:extLst>
              </a:tr>
              <a:tr h="841622">
                <a:tc>
                  <a:txBody>
                    <a:bodyPr/>
                    <a:lstStyle/>
                    <a:p>
                      <a:r>
                        <a:rPr lang="en-US" sz="1600"/>
                        <a:t>Creation of complicated star/snowflake schemas is not required</a:t>
                      </a:r>
                    </a:p>
                  </a:txBody>
                  <a:tcPr marL="82024" marR="82024" marT="41012" marB="41012"/>
                </a:tc>
                <a:extLst>
                  <a:ext uri="{0D108BD9-81ED-4DB2-BD59-A6C34878D82A}">
                    <a16:rowId xmlns:a16="http://schemas.microsoft.com/office/drawing/2014/main" val="2436072805"/>
                  </a:ext>
                </a:extLst>
              </a:tr>
              <a:tr h="8525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ElastiCube provides access to data in any granularity (not merely to aggregated data)</a:t>
                      </a:r>
                    </a:p>
                    <a:p>
                      <a:endParaRPr lang="en-US" sz="1600"/>
                    </a:p>
                  </a:txBody>
                  <a:tcPr marL="82024" marR="82024" marT="41012" marB="41012"/>
                </a:tc>
                <a:extLst>
                  <a:ext uri="{0D108BD9-81ED-4DB2-BD59-A6C34878D82A}">
                    <a16:rowId xmlns:a16="http://schemas.microsoft.com/office/drawing/2014/main" val="450553811"/>
                  </a:ext>
                </a:extLst>
              </a:tr>
              <a:tr h="552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 data warehouse is not required, but easily supported</a:t>
                      </a:r>
                    </a:p>
                    <a:p>
                      <a:endParaRPr lang="en-US" sz="1600"/>
                    </a:p>
                  </a:txBody>
                  <a:tcPr marL="82024" marR="82024" marT="41012" marB="41012"/>
                </a:tc>
                <a:extLst>
                  <a:ext uri="{0D108BD9-81ED-4DB2-BD59-A6C34878D82A}">
                    <a16:rowId xmlns:a16="http://schemas.microsoft.com/office/drawing/2014/main" val="1774598863"/>
                  </a:ext>
                </a:extLst>
              </a:tr>
              <a:tr h="8525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There are no physical limits to the number of dimensions an </a:t>
                      </a:r>
                      <a:r>
                        <a:rPr lang="en-US" sz="1600" err="1"/>
                        <a:t>ElastiCube</a:t>
                      </a:r>
                      <a:r>
                        <a:rPr lang="en-US" sz="1600"/>
                        <a:t> can hold</a:t>
                      </a:r>
                    </a:p>
                    <a:p>
                      <a:endParaRPr lang="en-US" sz="1600"/>
                    </a:p>
                  </a:txBody>
                  <a:tcPr marL="82024" marR="82024" marT="41012" marB="41012"/>
                </a:tc>
                <a:extLst>
                  <a:ext uri="{0D108BD9-81ED-4DB2-BD59-A6C34878D82A}">
                    <a16:rowId xmlns:a16="http://schemas.microsoft.com/office/drawing/2014/main" val="206545302"/>
                  </a:ext>
                </a:extLst>
              </a:tr>
              <a:tr h="8525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An ElastiCube requires significantly less powerful hardware than a similar OLAP cube</a:t>
                      </a:r>
                    </a:p>
                    <a:p>
                      <a:endParaRPr lang="en-US" sz="1600"/>
                    </a:p>
                  </a:txBody>
                  <a:tcPr marL="82024" marR="82024" marT="41012" marB="41012"/>
                </a:tc>
                <a:extLst>
                  <a:ext uri="{0D108BD9-81ED-4DB2-BD59-A6C34878D82A}">
                    <a16:rowId xmlns:a16="http://schemas.microsoft.com/office/drawing/2014/main" val="1729283839"/>
                  </a:ext>
                </a:extLst>
              </a:tr>
              <a:tr h="8525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Changes to </a:t>
                      </a:r>
                      <a:r>
                        <a:rPr lang="en-US" sz="1600" err="1"/>
                        <a:t>ElastiCubes</a:t>
                      </a:r>
                      <a:r>
                        <a:rPr lang="en-US" sz="1600"/>
                        <a:t> can be done without re-building the entire data model</a:t>
                      </a:r>
                    </a:p>
                    <a:p>
                      <a:endParaRPr lang="en-US" sz="1600"/>
                    </a:p>
                  </a:txBody>
                  <a:tcPr marL="82024" marR="82024" marT="41012" marB="41012"/>
                </a:tc>
                <a:extLst>
                  <a:ext uri="{0D108BD9-81ED-4DB2-BD59-A6C34878D82A}">
                    <a16:rowId xmlns:a16="http://schemas.microsoft.com/office/drawing/2014/main" val="2939469209"/>
                  </a:ext>
                </a:extLst>
              </a:tr>
            </a:tbl>
          </a:graphicData>
        </a:graphic>
      </p:graphicFrame>
      <p:pic>
        <p:nvPicPr>
          <p:cNvPr id="8" name="Picture 7" descr="A picture containing drawing, food, fruit&#10;&#10;Description automatically generated">
            <a:extLst>
              <a:ext uri="{FF2B5EF4-FFF2-40B4-BE49-F238E27FC236}">
                <a16:creationId xmlns:a16="http://schemas.microsoft.com/office/drawing/2014/main" id="{17E9E6C6-0D63-3D47-BAC9-6F975334B8FA}"/>
              </a:ext>
            </a:extLst>
          </p:cNvPr>
          <p:cNvPicPr>
            <a:picLocks noChangeAspect="1"/>
          </p:cNvPicPr>
          <p:nvPr/>
        </p:nvPicPr>
        <p:blipFill>
          <a:blip r:embed="rId2"/>
          <a:stretch>
            <a:fillRect/>
          </a:stretch>
        </p:blipFill>
        <p:spPr>
          <a:xfrm>
            <a:off x="11561922" y="6326372"/>
            <a:ext cx="630077" cy="531628"/>
          </a:xfrm>
          <a:prstGeom prst="rect">
            <a:avLst/>
          </a:prstGeom>
        </p:spPr>
      </p:pic>
    </p:spTree>
    <p:extLst>
      <p:ext uri="{BB962C8B-B14F-4D97-AF65-F5344CB8AC3E}">
        <p14:creationId xmlns:p14="http://schemas.microsoft.com/office/powerpoint/2010/main" val="1439624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E935B-4D98-A046-AFAC-B0ED61B321A8}"/>
              </a:ext>
            </a:extLst>
          </p:cNvPr>
          <p:cNvSpPr>
            <a:spLocks noGrp="1"/>
          </p:cNvSpPr>
          <p:nvPr>
            <p:ph type="title"/>
          </p:nvPr>
        </p:nvSpPr>
        <p:spPr/>
        <p:txBody>
          <a:bodyPr/>
          <a:lstStyle/>
          <a:p>
            <a:r>
              <a:rPr lang="en-US" sz="5400"/>
              <a:t>Criterion: cube – LIVE MODEL</a:t>
            </a:r>
            <a:endParaRPr lang="en-US"/>
          </a:p>
        </p:txBody>
      </p:sp>
      <p:sp>
        <p:nvSpPr>
          <p:cNvPr id="3" name="Content Placeholder 2">
            <a:extLst>
              <a:ext uri="{FF2B5EF4-FFF2-40B4-BE49-F238E27FC236}">
                <a16:creationId xmlns:a16="http://schemas.microsoft.com/office/drawing/2014/main" id="{2FE89B14-2B03-0E4F-8F05-7A48B6F75A3A}"/>
              </a:ext>
            </a:extLst>
          </p:cNvPr>
          <p:cNvSpPr>
            <a:spLocks noGrp="1"/>
          </p:cNvSpPr>
          <p:nvPr>
            <p:ph idx="1"/>
          </p:nvPr>
        </p:nvSpPr>
        <p:spPr>
          <a:xfrm>
            <a:off x="1329070" y="1573619"/>
            <a:ext cx="10100930" cy="4305973"/>
          </a:xfrm>
        </p:spPr>
        <p:txBody>
          <a:bodyPr/>
          <a:lstStyle/>
          <a:p>
            <a:r>
              <a:rPr lang="en-US"/>
              <a:t>Having the right data available at the right time is critical to making smart business decisions. To ensure that you have the latest data available, Sisense provides live connections to some of the most popular data sources. Sisense Live Connect queries are run directly against the data source. Sisense performs no additional caching on the data.</a:t>
            </a:r>
          </a:p>
          <a:p>
            <a:r>
              <a:rPr lang="en-US"/>
              <a:t>With live connections, you can refresh your dashboards manually or set them to refresh automatically every few seconds.</a:t>
            </a:r>
          </a:p>
          <a:p>
            <a:endParaRPr lang="en-US"/>
          </a:p>
        </p:txBody>
      </p:sp>
      <p:pic>
        <p:nvPicPr>
          <p:cNvPr id="5" name="Picture 4" descr="A picture containing drawing, food, fruit&#10;&#10;Description automatically generated">
            <a:extLst>
              <a:ext uri="{FF2B5EF4-FFF2-40B4-BE49-F238E27FC236}">
                <a16:creationId xmlns:a16="http://schemas.microsoft.com/office/drawing/2014/main" id="{14285A6E-8D98-3249-87CE-E92AA78D8DC7}"/>
              </a:ext>
            </a:extLst>
          </p:cNvPr>
          <p:cNvPicPr>
            <a:picLocks noChangeAspect="1"/>
          </p:cNvPicPr>
          <p:nvPr/>
        </p:nvPicPr>
        <p:blipFill>
          <a:blip r:embed="rId2"/>
          <a:stretch>
            <a:fillRect/>
          </a:stretch>
        </p:blipFill>
        <p:spPr>
          <a:xfrm>
            <a:off x="11536720" y="6305106"/>
            <a:ext cx="655280" cy="552893"/>
          </a:xfrm>
          <a:prstGeom prst="rect">
            <a:avLst/>
          </a:prstGeom>
        </p:spPr>
      </p:pic>
    </p:spTree>
    <p:extLst>
      <p:ext uri="{BB962C8B-B14F-4D97-AF65-F5344CB8AC3E}">
        <p14:creationId xmlns:p14="http://schemas.microsoft.com/office/powerpoint/2010/main" val="2840022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0F0C-F316-4CB7-BC45-1C97F16DF72A}"/>
              </a:ext>
            </a:extLst>
          </p:cNvPr>
          <p:cNvSpPr>
            <a:spLocks noGrp="1"/>
          </p:cNvSpPr>
          <p:nvPr>
            <p:ph type="title"/>
          </p:nvPr>
        </p:nvSpPr>
        <p:spPr>
          <a:xfrm>
            <a:off x="1251678" y="318977"/>
            <a:ext cx="3794775" cy="894182"/>
          </a:xfrm>
        </p:spPr>
        <p:txBody>
          <a:bodyPr/>
          <a:lstStyle/>
          <a:p>
            <a:r>
              <a:rPr lang="en-US"/>
              <a:t>agenda</a:t>
            </a:r>
          </a:p>
        </p:txBody>
      </p:sp>
      <p:sp>
        <p:nvSpPr>
          <p:cNvPr id="3" name="Content Placeholder 2">
            <a:extLst>
              <a:ext uri="{FF2B5EF4-FFF2-40B4-BE49-F238E27FC236}">
                <a16:creationId xmlns:a16="http://schemas.microsoft.com/office/drawing/2014/main" id="{28D5A1D7-82CF-4F63-BB9B-2A81060FD151}"/>
              </a:ext>
            </a:extLst>
          </p:cNvPr>
          <p:cNvSpPr>
            <a:spLocks noGrp="1"/>
          </p:cNvSpPr>
          <p:nvPr>
            <p:ph idx="1"/>
          </p:nvPr>
        </p:nvSpPr>
        <p:spPr>
          <a:xfrm>
            <a:off x="892450" y="1132117"/>
            <a:ext cx="6142443" cy="5547574"/>
          </a:xfrm>
        </p:spPr>
        <p:txBody>
          <a:bodyPr vert="horz" lIns="91440" tIns="45720" rIns="91440" bIns="45720" rtlCol="0" anchor="t">
            <a:normAutofit fontScale="85000" lnSpcReduction="10000"/>
          </a:bodyPr>
          <a:lstStyle/>
          <a:p>
            <a:r>
              <a:rPr lang="en-US"/>
              <a:t>Brief Summary of OLAP</a:t>
            </a:r>
          </a:p>
          <a:p>
            <a:r>
              <a:rPr lang="en-US"/>
              <a:t>OLAP Products </a:t>
            </a:r>
          </a:p>
          <a:p>
            <a:pPr lvl="1"/>
            <a:r>
              <a:rPr lang="en-US">
                <a:ea typeface="+mn-lt"/>
                <a:cs typeface="+mn-lt"/>
              </a:rPr>
              <a:t>ROLAP (Relational Online Analytical Processing)</a:t>
            </a:r>
          </a:p>
          <a:p>
            <a:pPr lvl="1"/>
            <a:r>
              <a:rPr lang="en-US">
                <a:ea typeface="+mn-lt"/>
                <a:cs typeface="+mn-lt"/>
              </a:rPr>
              <a:t>MOLAP (Multidimensional Online Analytical Processing)</a:t>
            </a:r>
          </a:p>
          <a:p>
            <a:pPr lvl="1"/>
            <a:r>
              <a:rPr lang="en-US">
                <a:ea typeface="+mn-lt"/>
                <a:cs typeface="+mn-lt"/>
              </a:rPr>
              <a:t>HOLAP (Hybrid Online Analytical Processing)</a:t>
            </a:r>
            <a:endParaRPr lang="en-US"/>
          </a:p>
          <a:p>
            <a:r>
              <a:rPr lang="en-US">
                <a:ea typeface="+mn-lt"/>
                <a:cs typeface="+mn-lt"/>
              </a:rPr>
              <a:t>Selected OLAP Tools </a:t>
            </a:r>
            <a:endParaRPr lang="en-US"/>
          </a:p>
          <a:p>
            <a:pPr lvl="1"/>
            <a:r>
              <a:rPr lang="en-US"/>
              <a:t>IBM Cognos</a:t>
            </a:r>
          </a:p>
          <a:p>
            <a:pPr lvl="1"/>
            <a:r>
              <a:rPr lang="en-US"/>
              <a:t>Sisense</a:t>
            </a:r>
          </a:p>
          <a:p>
            <a:pPr>
              <a:buFont typeface="Arial" panose="020B0502020104020203" pitchFamily="34" charset="0"/>
              <a:buChar char="•"/>
            </a:pPr>
            <a:r>
              <a:rPr lang="en-US">
                <a:ea typeface="+mn-lt"/>
                <a:cs typeface="+mn-lt"/>
              </a:rPr>
              <a:t>Evaluation Criteria</a:t>
            </a:r>
            <a:endParaRPr lang="en-US"/>
          </a:p>
          <a:p>
            <a:pPr lvl="1"/>
            <a:r>
              <a:rPr lang="en-US"/>
              <a:t>How do the respective platforms deal with multidimensional dataset "Cube"</a:t>
            </a:r>
          </a:p>
          <a:p>
            <a:pPr lvl="1"/>
            <a:r>
              <a:rPr lang="en-US"/>
              <a:t>Performance (Query &amp; Storage)</a:t>
            </a:r>
          </a:p>
          <a:p>
            <a:pPr lvl="1"/>
            <a:r>
              <a:rPr lang="en-US"/>
              <a:t>Security</a:t>
            </a:r>
          </a:p>
          <a:p>
            <a:pPr lvl="1"/>
            <a:r>
              <a:rPr lang="en-US"/>
              <a:t>Costs</a:t>
            </a:r>
          </a:p>
          <a:p>
            <a:pPr lvl="1"/>
            <a:r>
              <a:rPr lang="en-US"/>
              <a:t>Usability &amp; Major limitations</a:t>
            </a:r>
          </a:p>
          <a:p>
            <a:pPr marL="228600" lvl="1">
              <a:buFont typeface="Arial" panose="020B0502020104020203" pitchFamily="34" charset="0"/>
              <a:buChar char="•"/>
            </a:pPr>
            <a:r>
              <a:rPr lang="en-US" sz="2100">
                <a:ea typeface="+mn-lt"/>
                <a:cs typeface="+mn-lt"/>
              </a:rPr>
              <a:t>Comparative Summary table for both tools</a:t>
            </a:r>
          </a:p>
          <a:p>
            <a:pPr marL="228600" lvl="1">
              <a:buFont typeface="Arial" panose="020B0502020104020203" pitchFamily="34" charset="0"/>
              <a:buChar char="•"/>
            </a:pPr>
            <a:r>
              <a:rPr lang="en-US" sz="2100">
                <a:ea typeface="+mn-lt"/>
                <a:cs typeface="+mn-lt"/>
              </a:rPr>
              <a:t>Conclusion</a:t>
            </a:r>
          </a:p>
          <a:p>
            <a:pPr lvl="1"/>
            <a:endParaRPr lang="en-US"/>
          </a:p>
          <a:p>
            <a:pPr marL="457200" lvl="1" indent="0">
              <a:buNone/>
            </a:pPr>
            <a:endParaRPr lang="en-US"/>
          </a:p>
          <a:p>
            <a:pPr marL="0" indent="0">
              <a:buNone/>
            </a:pPr>
            <a:endParaRPr lang="en-US"/>
          </a:p>
          <a:p>
            <a:endParaRPr lang="en-US"/>
          </a:p>
          <a:p>
            <a:pPr marL="0" indent="0">
              <a:buNone/>
            </a:pPr>
            <a:endParaRPr lang="en-US"/>
          </a:p>
        </p:txBody>
      </p:sp>
      <p:pic>
        <p:nvPicPr>
          <p:cNvPr id="5" name="Picture 4" descr="A picture containing drawing, food, fruit&#10;&#10;Description automatically generated">
            <a:extLst>
              <a:ext uri="{FF2B5EF4-FFF2-40B4-BE49-F238E27FC236}">
                <a16:creationId xmlns:a16="http://schemas.microsoft.com/office/drawing/2014/main" id="{225798B4-1C14-744A-8436-ACC529521553}"/>
              </a:ext>
            </a:extLst>
          </p:cNvPr>
          <p:cNvPicPr>
            <a:picLocks noChangeAspect="1"/>
          </p:cNvPicPr>
          <p:nvPr/>
        </p:nvPicPr>
        <p:blipFill>
          <a:blip r:embed="rId2"/>
          <a:stretch>
            <a:fillRect/>
          </a:stretch>
        </p:blipFill>
        <p:spPr>
          <a:xfrm>
            <a:off x="11115674" y="6048087"/>
            <a:ext cx="749621" cy="632493"/>
          </a:xfrm>
          <a:prstGeom prst="rect">
            <a:avLst/>
          </a:prstGeom>
        </p:spPr>
      </p:pic>
      <p:pic>
        <p:nvPicPr>
          <p:cNvPr id="7" name="Picture 7" descr="A picture containing indoor, metal, sitting, black&#10;&#10;Description generated with very high confidence">
            <a:extLst>
              <a:ext uri="{FF2B5EF4-FFF2-40B4-BE49-F238E27FC236}">
                <a16:creationId xmlns:a16="http://schemas.microsoft.com/office/drawing/2014/main" id="{BBC9D302-FF3B-4B89-A448-10B858157089}"/>
              </a:ext>
            </a:extLst>
          </p:cNvPr>
          <p:cNvPicPr>
            <a:picLocks noChangeAspect="1"/>
          </p:cNvPicPr>
          <p:nvPr/>
        </p:nvPicPr>
        <p:blipFill>
          <a:blip r:embed="rId3"/>
          <a:stretch>
            <a:fillRect/>
          </a:stretch>
        </p:blipFill>
        <p:spPr>
          <a:xfrm>
            <a:off x="7283569" y="2312419"/>
            <a:ext cx="3994030" cy="2247540"/>
          </a:xfrm>
          <a:prstGeom prst="rect">
            <a:avLst/>
          </a:prstGeom>
        </p:spPr>
      </p:pic>
      <p:sp>
        <p:nvSpPr>
          <p:cNvPr id="10" name="Title 1">
            <a:extLst>
              <a:ext uri="{FF2B5EF4-FFF2-40B4-BE49-F238E27FC236}">
                <a16:creationId xmlns:a16="http://schemas.microsoft.com/office/drawing/2014/main" id="{06707D96-3FA6-4483-984B-69927B906009}"/>
              </a:ext>
            </a:extLst>
          </p:cNvPr>
          <p:cNvSpPr txBox="1">
            <a:spLocks/>
          </p:cNvSpPr>
          <p:nvPr/>
        </p:nvSpPr>
        <p:spPr>
          <a:xfrm>
            <a:off x="7355561" y="4633819"/>
            <a:ext cx="3794775" cy="5154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2800"/>
              <a:t>" T h e  c u b e "</a:t>
            </a:r>
            <a:endParaRPr lang="en-US"/>
          </a:p>
        </p:txBody>
      </p:sp>
    </p:spTree>
    <p:extLst>
      <p:ext uri="{BB962C8B-B14F-4D97-AF65-F5344CB8AC3E}">
        <p14:creationId xmlns:p14="http://schemas.microsoft.com/office/powerpoint/2010/main" val="1928026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684D-632F-4BD8-ABE2-575DE1D514AD}"/>
              </a:ext>
            </a:extLst>
          </p:cNvPr>
          <p:cNvSpPr>
            <a:spLocks noGrp="1"/>
          </p:cNvSpPr>
          <p:nvPr>
            <p:ph type="title"/>
          </p:nvPr>
        </p:nvSpPr>
        <p:spPr>
          <a:xfrm>
            <a:off x="1251678" y="-116957"/>
            <a:ext cx="10178322" cy="1991474"/>
          </a:xfrm>
        </p:spPr>
        <p:txBody>
          <a:bodyPr>
            <a:normAutofit fontScale="90000"/>
          </a:bodyPr>
          <a:lstStyle/>
          <a:p>
            <a:endParaRPr lang="en-US"/>
          </a:p>
          <a:p>
            <a:r>
              <a:rPr lang="en-US"/>
              <a:t>Criterion: Query &amp; Storage Performance</a:t>
            </a:r>
          </a:p>
        </p:txBody>
      </p:sp>
      <p:sp>
        <p:nvSpPr>
          <p:cNvPr id="25" name="Content Placeholder 25">
            <a:extLst>
              <a:ext uri="{FF2B5EF4-FFF2-40B4-BE49-F238E27FC236}">
                <a16:creationId xmlns:a16="http://schemas.microsoft.com/office/drawing/2014/main" id="{CABCC73A-0ADB-4538-8A3E-B5011084353F}"/>
              </a:ext>
            </a:extLst>
          </p:cNvPr>
          <p:cNvSpPr>
            <a:spLocks noGrp="1"/>
          </p:cNvSpPr>
          <p:nvPr>
            <p:ph idx="1"/>
          </p:nvPr>
        </p:nvSpPr>
        <p:spPr>
          <a:xfrm>
            <a:off x="1251678" y="2286001"/>
            <a:ext cx="3966789" cy="3187191"/>
          </a:xfrm>
        </p:spPr>
        <p:txBody>
          <a:bodyPr>
            <a:normAutofit fontScale="92500" lnSpcReduction="20000"/>
          </a:bodyPr>
          <a:lstStyle/>
          <a:p>
            <a:r>
              <a:rPr lang="en-US">
                <a:solidFill>
                  <a:schemeClr val="tx1"/>
                </a:solidFill>
                <a:ea typeface="+mn-lt"/>
                <a:cs typeface="+mn-lt"/>
              </a:rPr>
              <a:t>T</a:t>
            </a:r>
            <a:r>
              <a:rPr lang="en">
                <a:solidFill>
                  <a:schemeClr val="tx1"/>
                </a:solidFill>
                <a:ea typeface="+mn-lt"/>
                <a:cs typeface="+mn-lt"/>
              </a:rPr>
              <a:t>he query performance which is the dashboard performance is the amount of time it takes to load a Sisense dashboard.</a:t>
            </a:r>
          </a:p>
          <a:p>
            <a:r>
              <a:rPr lang="en">
                <a:solidFill>
                  <a:schemeClr val="tx1"/>
                </a:solidFill>
                <a:ea typeface="+mn-lt"/>
                <a:cs typeface="+mn-lt"/>
              </a:rPr>
              <a:t>Query return time on Sisense is quick with a minimum return time of 0.1s and maximum return time of 3.1s. </a:t>
            </a:r>
            <a:endParaRPr lang="en-US">
              <a:solidFill>
                <a:schemeClr val="tx1"/>
              </a:solidFill>
              <a:ea typeface="+mn-lt"/>
              <a:cs typeface="+mn-lt"/>
            </a:endParaRPr>
          </a:p>
          <a:p>
            <a:r>
              <a:rPr lang="en">
                <a:solidFill>
                  <a:schemeClr val="tx1"/>
                </a:solidFill>
                <a:ea typeface="+mn-lt"/>
                <a:cs typeface="+mn-lt"/>
              </a:rPr>
              <a:t>CPU is low and its usage during any load test is approximated at 10-20%.</a:t>
            </a:r>
            <a:endParaRPr lang="en-US">
              <a:solidFill>
                <a:schemeClr val="tx1"/>
              </a:solidFill>
              <a:ea typeface="+mn-lt"/>
              <a:cs typeface="+mn-lt"/>
            </a:endParaRPr>
          </a:p>
          <a:p>
            <a:pPr marL="0" indent="0">
              <a:buNone/>
            </a:pPr>
            <a:endParaRPr lang="en-US">
              <a:solidFill>
                <a:schemeClr val="tx1"/>
              </a:solidFill>
            </a:endParaRPr>
          </a:p>
        </p:txBody>
      </p:sp>
      <p:pic>
        <p:nvPicPr>
          <p:cNvPr id="4" name="Picture 6" descr="A picture containing baseball, player, meter, drawing&#10;&#10;Description generated with very high confidence">
            <a:extLst>
              <a:ext uri="{FF2B5EF4-FFF2-40B4-BE49-F238E27FC236}">
                <a16:creationId xmlns:a16="http://schemas.microsoft.com/office/drawing/2014/main" id="{466808D5-4219-4D12-BD33-F9750C5E80BF}"/>
              </a:ext>
            </a:extLst>
          </p:cNvPr>
          <p:cNvPicPr>
            <a:picLocks noChangeAspect="1"/>
          </p:cNvPicPr>
          <p:nvPr/>
        </p:nvPicPr>
        <p:blipFill>
          <a:blip r:embed="rId2"/>
          <a:stretch>
            <a:fillRect/>
          </a:stretch>
        </p:blipFill>
        <p:spPr>
          <a:xfrm>
            <a:off x="5915878" y="2689692"/>
            <a:ext cx="5520925" cy="2862916"/>
          </a:xfrm>
          <a:prstGeom prst="rect">
            <a:avLst/>
          </a:prstGeom>
        </p:spPr>
      </p:pic>
      <p:pic>
        <p:nvPicPr>
          <p:cNvPr id="5" name="Picture 4" descr="A picture containing drawing, food, fruit&#10;&#10;Description automatically generated">
            <a:extLst>
              <a:ext uri="{FF2B5EF4-FFF2-40B4-BE49-F238E27FC236}">
                <a16:creationId xmlns:a16="http://schemas.microsoft.com/office/drawing/2014/main" id="{EAD5C9C9-1C50-DA41-80AD-5F5ADA5059F4}"/>
              </a:ext>
            </a:extLst>
          </p:cNvPr>
          <p:cNvPicPr>
            <a:picLocks noChangeAspect="1"/>
          </p:cNvPicPr>
          <p:nvPr/>
        </p:nvPicPr>
        <p:blipFill>
          <a:blip r:embed="rId3"/>
          <a:stretch>
            <a:fillRect/>
          </a:stretch>
        </p:blipFill>
        <p:spPr>
          <a:xfrm>
            <a:off x="11612328" y="6368902"/>
            <a:ext cx="579671" cy="489098"/>
          </a:xfrm>
          <a:prstGeom prst="rect">
            <a:avLst/>
          </a:prstGeom>
        </p:spPr>
      </p:pic>
    </p:spTree>
    <p:extLst>
      <p:ext uri="{BB962C8B-B14F-4D97-AF65-F5344CB8AC3E}">
        <p14:creationId xmlns:p14="http://schemas.microsoft.com/office/powerpoint/2010/main" val="1064605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4" name="Rectangle 3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35">
            <a:extLst>
              <a:ext uri="{FF2B5EF4-FFF2-40B4-BE49-F238E27FC236}">
                <a16:creationId xmlns:a16="http://schemas.microsoft.com/office/drawing/2014/main" id="{1D21332B-FE15-41A6-8919-8563A89EA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A2EC09A-86E3-49BF-A5C4-70B9048947C2}"/>
              </a:ext>
            </a:extLst>
          </p:cNvPr>
          <p:cNvSpPr>
            <a:spLocks noGrp="1"/>
          </p:cNvSpPr>
          <p:nvPr>
            <p:ph type="title"/>
          </p:nvPr>
        </p:nvSpPr>
        <p:spPr>
          <a:xfrm>
            <a:off x="1028901" y="382773"/>
            <a:ext cx="10134198" cy="4742122"/>
          </a:xfrm>
        </p:spPr>
        <p:txBody>
          <a:bodyPr vert="horz" lIns="91440" tIns="45720" rIns="91440" bIns="45720" rtlCol="0" anchor="t">
            <a:normAutofit/>
          </a:bodyPr>
          <a:lstStyle/>
          <a:p>
            <a:pPr algn="ctr"/>
            <a:r>
              <a:rPr lang="en-US" sz="7200" spc="800"/>
              <a:t>Criterion Security</a:t>
            </a:r>
          </a:p>
        </p:txBody>
      </p:sp>
      <p:sp>
        <p:nvSpPr>
          <p:cNvPr id="38" name="Freeform 6">
            <a:extLst>
              <a:ext uri="{FF2B5EF4-FFF2-40B4-BE49-F238E27FC236}">
                <a16:creationId xmlns:a16="http://schemas.microsoft.com/office/drawing/2014/main" id="{439F6CA3-780D-4C3A-A889-C705E7E7D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4" name="Picture 4" descr="A screenshot of a cell phone&#10;&#10;Description generated with high confidence">
            <a:extLst>
              <a:ext uri="{FF2B5EF4-FFF2-40B4-BE49-F238E27FC236}">
                <a16:creationId xmlns:a16="http://schemas.microsoft.com/office/drawing/2014/main" id="{798CA5D7-FEFA-4F49-B7B7-02552FA79A67}"/>
              </a:ext>
            </a:extLst>
          </p:cNvPr>
          <p:cNvPicPr>
            <a:picLocks noChangeAspect="1"/>
          </p:cNvPicPr>
          <p:nvPr/>
        </p:nvPicPr>
        <p:blipFill>
          <a:blip r:embed="rId2"/>
          <a:stretch>
            <a:fillRect/>
          </a:stretch>
        </p:blipFill>
        <p:spPr>
          <a:xfrm>
            <a:off x="1631262" y="2222205"/>
            <a:ext cx="8882742" cy="3260490"/>
          </a:xfrm>
          <a:prstGeom prst="rect">
            <a:avLst/>
          </a:prstGeom>
        </p:spPr>
      </p:pic>
      <p:sp>
        <p:nvSpPr>
          <p:cNvPr id="40" name="Rectangle 39">
            <a:extLst>
              <a:ext uri="{FF2B5EF4-FFF2-40B4-BE49-F238E27FC236}">
                <a16:creationId xmlns:a16="http://schemas.microsoft.com/office/drawing/2014/main" id="{E6335BA4-3C40-424B-A885-29B1007B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descr="A picture containing drawing, food, fruit&#10;&#10;Description automatically generated">
            <a:extLst>
              <a:ext uri="{FF2B5EF4-FFF2-40B4-BE49-F238E27FC236}">
                <a16:creationId xmlns:a16="http://schemas.microsoft.com/office/drawing/2014/main" id="{4896D5FE-8A94-6147-A89C-0414990FA8E7}"/>
              </a:ext>
            </a:extLst>
          </p:cNvPr>
          <p:cNvPicPr>
            <a:picLocks noChangeAspect="1"/>
          </p:cNvPicPr>
          <p:nvPr/>
        </p:nvPicPr>
        <p:blipFill>
          <a:blip r:embed="rId3"/>
          <a:stretch>
            <a:fillRect/>
          </a:stretch>
        </p:blipFill>
        <p:spPr>
          <a:xfrm>
            <a:off x="11612328" y="6368902"/>
            <a:ext cx="579671" cy="489098"/>
          </a:xfrm>
          <a:prstGeom prst="rect">
            <a:avLst/>
          </a:prstGeom>
        </p:spPr>
      </p:pic>
    </p:spTree>
    <p:extLst>
      <p:ext uri="{BB962C8B-B14F-4D97-AF65-F5344CB8AC3E}">
        <p14:creationId xmlns:p14="http://schemas.microsoft.com/office/powerpoint/2010/main" val="3973221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EDE5-8706-1A40-8909-BCDF36D22AED}"/>
              </a:ext>
            </a:extLst>
          </p:cNvPr>
          <p:cNvSpPr>
            <a:spLocks noGrp="1"/>
          </p:cNvSpPr>
          <p:nvPr>
            <p:ph type="title"/>
          </p:nvPr>
        </p:nvSpPr>
        <p:spPr/>
        <p:txBody>
          <a:bodyPr/>
          <a:lstStyle/>
          <a:p>
            <a:r>
              <a:rPr lang="en-US"/>
              <a:t>Criterion: COST OF OWNERSHIP</a:t>
            </a:r>
          </a:p>
        </p:txBody>
      </p:sp>
      <p:sp>
        <p:nvSpPr>
          <p:cNvPr id="3" name="Content Placeholder 2">
            <a:extLst>
              <a:ext uri="{FF2B5EF4-FFF2-40B4-BE49-F238E27FC236}">
                <a16:creationId xmlns:a16="http://schemas.microsoft.com/office/drawing/2014/main" id="{335F2DAC-6129-2F45-B7E3-C939FCF538D4}"/>
              </a:ext>
            </a:extLst>
          </p:cNvPr>
          <p:cNvSpPr>
            <a:spLocks noGrp="1"/>
          </p:cNvSpPr>
          <p:nvPr>
            <p:ph idx="1"/>
          </p:nvPr>
        </p:nvSpPr>
        <p:spPr>
          <a:xfrm>
            <a:off x="980388" y="1366887"/>
            <a:ext cx="10449612" cy="4512705"/>
          </a:xfrm>
        </p:spPr>
        <p:txBody>
          <a:bodyPr/>
          <a:lstStyle/>
          <a:p>
            <a:pPr marL="0" indent="0">
              <a:buNone/>
            </a:pPr>
            <a:r>
              <a:rPr lang="en-US" dirty="0"/>
              <a:t>             Licensing costs:</a:t>
            </a:r>
          </a:p>
          <a:p>
            <a:r>
              <a:rPr lang="en-US" dirty="0"/>
              <a:t>License/Subscription Cost – Basic/Business/Business+</a:t>
            </a:r>
          </a:p>
          <a:p>
            <a:r>
              <a:rPr lang="en-US" dirty="0"/>
              <a:t>Maintenance Cost</a:t>
            </a:r>
          </a:p>
          <a:p>
            <a:r>
              <a:rPr lang="en-US" dirty="0"/>
              <a:t>Installation/Implementation Cost</a:t>
            </a:r>
          </a:p>
          <a:p>
            <a:r>
              <a:rPr lang="en-US" dirty="0"/>
              <a:t>Customization Cost</a:t>
            </a:r>
          </a:p>
          <a:p>
            <a:r>
              <a:rPr lang="en-US" dirty="0"/>
              <a:t>Data Migration Cost/Change Management/Upfront Switching Cost</a:t>
            </a:r>
          </a:p>
          <a:p>
            <a:r>
              <a:rPr lang="en-US" dirty="0"/>
              <a:t>Recurring/Renewal Costs</a:t>
            </a:r>
          </a:p>
          <a:p>
            <a:pPr marL="0" indent="0">
              <a:buNone/>
            </a:pPr>
            <a:r>
              <a:rPr lang="en-US" dirty="0"/>
              <a:t>            Implementation:</a:t>
            </a:r>
          </a:p>
          <a:p>
            <a:pPr marL="0" indent="0">
              <a:buNone/>
            </a:pPr>
            <a:r>
              <a:rPr lang="en-US" dirty="0"/>
              <a:t>The solution can be implemented in the short span of time, as there are not additional hardware and software to setup.</a:t>
            </a:r>
          </a:p>
        </p:txBody>
      </p:sp>
      <p:pic>
        <p:nvPicPr>
          <p:cNvPr id="4" name="Picture 3" descr="A picture containing drawing, food, fruit&#10;&#10;Description automatically generated">
            <a:extLst>
              <a:ext uri="{FF2B5EF4-FFF2-40B4-BE49-F238E27FC236}">
                <a16:creationId xmlns:a16="http://schemas.microsoft.com/office/drawing/2014/main" id="{E42E4B36-E7BC-1F47-8BAB-8F364AB2BEE7}"/>
              </a:ext>
            </a:extLst>
          </p:cNvPr>
          <p:cNvPicPr>
            <a:picLocks noChangeAspect="1"/>
          </p:cNvPicPr>
          <p:nvPr/>
        </p:nvPicPr>
        <p:blipFill>
          <a:blip r:embed="rId2"/>
          <a:stretch>
            <a:fillRect/>
          </a:stretch>
        </p:blipFill>
        <p:spPr>
          <a:xfrm>
            <a:off x="11624930" y="6379534"/>
            <a:ext cx="567069" cy="478465"/>
          </a:xfrm>
          <a:prstGeom prst="rect">
            <a:avLst/>
          </a:prstGeom>
        </p:spPr>
      </p:pic>
    </p:spTree>
    <p:extLst>
      <p:ext uri="{BB962C8B-B14F-4D97-AF65-F5344CB8AC3E}">
        <p14:creationId xmlns:p14="http://schemas.microsoft.com/office/powerpoint/2010/main" val="1891257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96869-EADD-794E-BDBF-00A6AA312C46}"/>
              </a:ext>
            </a:extLst>
          </p:cNvPr>
          <p:cNvSpPr>
            <a:spLocks noGrp="1"/>
          </p:cNvSpPr>
          <p:nvPr>
            <p:ph type="title"/>
          </p:nvPr>
        </p:nvSpPr>
        <p:spPr>
          <a:xfrm>
            <a:off x="1251678" y="382385"/>
            <a:ext cx="10451136" cy="1040577"/>
          </a:xfrm>
        </p:spPr>
        <p:txBody>
          <a:bodyPr>
            <a:normAutofit/>
          </a:bodyPr>
          <a:lstStyle/>
          <a:p>
            <a:r>
              <a:rPr lang="en-US"/>
              <a:t>Criterion: Usability &amp; LIMITATIONS</a:t>
            </a:r>
          </a:p>
        </p:txBody>
      </p:sp>
      <p:pic>
        <p:nvPicPr>
          <p:cNvPr id="5" name="Content Placeholder 4" descr="A screenshot of a social media post&#10;&#10;Description automatically generated">
            <a:extLst>
              <a:ext uri="{FF2B5EF4-FFF2-40B4-BE49-F238E27FC236}">
                <a16:creationId xmlns:a16="http://schemas.microsoft.com/office/drawing/2014/main" id="{845A00CE-4809-9640-BF7A-98DEF0EE4ABF}"/>
              </a:ext>
            </a:extLst>
          </p:cNvPr>
          <p:cNvPicPr>
            <a:picLocks noGrp="1" noChangeAspect="1"/>
          </p:cNvPicPr>
          <p:nvPr>
            <p:ph idx="1"/>
          </p:nvPr>
        </p:nvPicPr>
        <p:blipFill>
          <a:blip r:embed="rId2"/>
          <a:stretch>
            <a:fillRect/>
          </a:stretch>
        </p:blipFill>
        <p:spPr>
          <a:xfrm>
            <a:off x="5907025" y="1424603"/>
            <a:ext cx="5907024" cy="5023577"/>
          </a:xfrm>
        </p:spPr>
      </p:pic>
      <p:pic>
        <p:nvPicPr>
          <p:cNvPr id="4" name="Picture 3" descr="A picture containing food&#10;&#10;Description automatically generated">
            <a:extLst>
              <a:ext uri="{FF2B5EF4-FFF2-40B4-BE49-F238E27FC236}">
                <a16:creationId xmlns:a16="http://schemas.microsoft.com/office/drawing/2014/main" id="{54BE39CC-D472-E94A-8D1F-4FA9F1D3444E}"/>
              </a:ext>
            </a:extLst>
          </p:cNvPr>
          <p:cNvPicPr>
            <a:picLocks noChangeAspect="1"/>
          </p:cNvPicPr>
          <p:nvPr/>
        </p:nvPicPr>
        <p:blipFill>
          <a:blip r:embed="rId3"/>
          <a:stretch>
            <a:fillRect/>
          </a:stretch>
        </p:blipFill>
        <p:spPr>
          <a:xfrm>
            <a:off x="1447010" y="1675150"/>
            <a:ext cx="3188785" cy="2052298"/>
          </a:xfrm>
          <a:prstGeom prst="rect">
            <a:avLst/>
          </a:prstGeom>
        </p:spPr>
      </p:pic>
      <p:graphicFrame>
        <p:nvGraphicFramePr>
          <p:cNvPr id="6" name="Table 5">
            <a:extLst>
              <a:ext uri="{FF2B5EF4-FFF2-40B4-BE49-F238E27FC236}">
                <a16:creationId xmlns:a16="http://schemas.microsoft.com/office/drawing/2014/main" id="{A87CC66D-EB37-B947-865A-33EC4A52D01D}"/>
              </a:ext>
            </a:extLst>
          </p:cNvPr>
          <p:cNvGraphicFramePr>
            <a:graphicFrameLocks noGrp="1"/>
          </p:cNvGraphicFramePr>
          <p:nvPr>
            <p:extLst>
              <p:ext uri="{D42A27DB-BD31-4B8C-83A1-F6EECF244321}">
                <p14:modId xmlns:p14="http://schemas.microsoft.com/office/powerpoint/2010/main" val="1508214969"/>
              </p:ext>
            </p:extLst>
          </p:nvPr>
        </p:nvGraphicFramePr>
        <p:xfrm>
          <a:off x="1447010" y="3727448"/>
          <a:ext cx="3188786" cy="2011680"/>
        </p:xfrm>
        <a:graphic>
          <a:graphicData uri="http://schemas.openxmlformats.org/drawingml/2006/table">
            <a:tbl>
              <a:tblPr firstRow="1" bandRow="1">
                <a:tableStyleId>{5C22544A-7EE6-4342-B048-85BDC9FD1C3A}</a:tableStyleId>
              </a:tblPr>
              <a:tblGrid>
                <a:gridCol w="1594393">
                  <a:extLst>
                    <a:ext uri="{9D8B030D-6E8A-4147-A177-3AD203B41FA5}">
                      <a16:colId xmlns:a16="http://schemas.microsoft.com/office/drawing/2014/main" val="1525470577"/>
                    </a:ext>
                  </a:extLst>
                </a:gridCol>
                <a:gridCol w="1594393">
                  <a:extLst>
                    <a:ext uri="{9D8B030D-6E8A-4147-A177-3AD203B41FA5}">
                      <a16:colId xmlns:a16="http://schemas.microsoft.com/office/drawing/2014/main" val="2283942940"/>
                    </a:ext>
                  </a:extLst>
                </a:gridCol>
              </a:tblGrid>
              <a:tr h="1181099">
                <a:tc>
                  <a:txBody>
                    <a:bodyPr/>
                    <a:lstStyle/>
                    <a:p>
                      <a:r>
                        <a:rPr lang="en-US" sz="1800" b="0" i="0" kern="1200">
                          <a:solidFill>
                            <a:schemeClr val="tx1"/>
                          </a:solidFill>
                          <a:effectLst/>
                          <a:latin typeface="+mn-lt"/>
                          <a:ea typeface="+mn-ea"/>
                          <a:cs typeface="+mn-cs"/>
                        </a:rPr>
                        <a:t>Accessible via its web application which runs on most web browsers/ mobile devices</a:t>
                      </a:r>
                      <a:endParaRPr lang="en-US">
                        <a:solidFill>
                          <a:schemeClr val="tx1"/>
                        </a:solidFill>
                      </a:endParaRPr>
                    </a:p>
                  </a:txBody>
                  <a:tcPr/>
                </a:tc>
                <a:tc>
                  <a:txBody>
                    <a:bodyPr/>
                    <a:lstStyle/>
                    <a:p>
                      <a:r>
                        <a:rPr lang="en-US" sz="1800" b="0" i="0" kern="1200">
                          <a:solidFill>
                            <a:schemeClr val="tx1"/>
                          </a:solidFill>
                          <a:effectLst/>
                          <a:latin typeface="+mn-lt"/>
                          <a:ea typeface="+mn-ea"/>
                          <a:cs typeface="+mn-cs"/>
                        </a:rPr>
                        <a:t>Available on Linux</a:t>
                      </a:r>
                      <a:endParaRPr lang="en-US">
                        <a:solidFill>
                          <a:schemeClr val="tx1"/>
                        </a:solidFill>
                      </a:endParaRPr>
                    </a:p>
                  </a:txBody>
                  <a:tcPr/>
                </a:tc>
                <a:extLst>
                  <a:ext uri="{0D108BD9-81ED-4DB2-BD59-A6C34878D82A}">
                    <a16:rowId xmlns:a16="http://schemas.microsoft.com/office/drawing/2014/main" val="3201644705"/>
                  </a:ext>
                </a:extLst>
              </a:tr>
            </a:tbl>
          </a:graphicData>
        </a:graphic>
      </p:graphicFrame>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B71A939-E89F-1D43-A01D-6F9121E9F642}"/>
                  </a:ext>
                </a:extLst>
              </p14:cNvPr>
              <p14:cNvContentPartPr/>
              <p14:nvPr/>
            </p14:nvContentPartPr>
            <p14:xfrm>
              <a:off x="-221802" y="4171931"/>
              <a:ext cx="9000" cy="6120"/>
            </p14:xfrm>
          </p:contentPart>
        </mc:Choice>
        <mc:Fallback xmlns="">
          <p:pic>
            <p:nvPicPr>
              <p:cNvPr id="13" name="Ink 12">
                <a:extLst>
                  <a:ext uri="{FF2B5EF4-FFF2-40B4-BE49-F238E27FC236}">
                    <a16:creationId xmlns:a16="http://schemas.microsoft.com/office/drawing/2014/main" id="{4B71A939-E89F-1D43-A01D-6F9121E9F642}"/>
                  </a:ext>
                </a:extLst>
              </p:cNvPr>
              <p:cNvPicPr/>
              <p:nvPr/>
            </p:nvPicPr>
            <p:blipFill>
              <a:blip r:embed="rId5"/>
              <a:stretch>
                <a:fillRect/>
              </a:stretch>
            </p:blipFill>
            <p:spPr>
              <a:xfrm>
                <a:off x="-226122" y="4167611"/>
                <a:ext cx="17640" cy="14760"/>
              </a:xfrm>
              <a:prstGeom prst="rect">
                <a:avLst/>
              </a:prstGeom>
            </p:spPr>
          </p:pic>
        </mc:Fallback>
      </mc:AlternateContent>
      <p:pic>
        <p:nvPicPr>
          <p:cNvPr id="17" name="Picture 16" descr="A picture containing drawing, food, fruit&#10;&#10;Description automatically generated">
            <a:extLst>
              <a:ext uri="{FF2B5EF4-FFF2-40B4-BE49-F238E27FC236}">
                <a16:creationId xmlns:a16="http://schemas.microsoft.com/office/drawing/2014/main" id="{F24EFA35-D981-4A47-8E85-B200F7DDEF4A}"/>
              </a:ext>
            </a:extLst>
          </p:cNvPr>
          <p:cNvPicPr>
            <a:picLocks noChangeAspect="1"/>
          </p:cNvPicPr>
          <p:nvPr/>
        </p:nvPicPr>
        <p:blipFill>
          <a:blip r:embed="rId6"/>
          <a:stretch>
            <a:fillRect/>
          </a:stretch>
        </p:blipFill>
        <p:spPr>
          <a:xfrm>
            <a:off x="11706287" y="6448180"/>
            <a:ext cx="485712" cy="409820"/>
          </a:xfrm>
          <a:prstGeom prst="rect">
            <a:avLst/>
          </a:prstGeom>
        </p:spPr>
      </p:pic>
    </p:spTree>
    <p:extLst>
      <p:ext uri="{BB962C8B-B14F-4D97-AF65-F5344CB8AC3E}">
        <p14:creationId xmlns:p14="http://schemas.microsoft.com/office/powerpoint/2010/main" val="3580159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51CF-8D37-4F5F-A98E-4B4553086212}"/>
              </a:ext>
            </a:extLst>
          </p:cNvPr>
          <p:cNvSpPr>
            <a:spLocks noGrp="1"/>
          </p:cNvSpPr>
          <p:nvPr>
            <p:ph type="title"/>
          </p:nvPr>
        </p:nvSpPr>
        <p:spPr>
          <a:xfrm>
            <a:off x="1251678" y="1385"/>
            <a:ext cx="10273572" cy="434857"/>
          </a:xfrm>
        </p:spPr>
        <p:txBody>
          <a:bodyPr>
            <a:normAutofit/>
          </a:bodyPr>
          <a:lstStyle/>
          <a:p>
            <a:pPr algn="ctr"/>
            <a:r>
              <a:rPr lang="en-US" sz="2000"/>
              <a:t>Comparative summary</a:t>
            </a:r>
          </a:p>
        </p:txBody>
      </p:sp>
      <p:graphicFrame>
        <p:nvGraphicFramePr>
          <p:cNvPr id="5" name="Content Placeholder 4">
            <a:extLst>
              <a:ext uri="{FF2B5EF4-FFF2-40B4-BE49-F238E27FC236}">
                <a16:creationId xmlns:a16="http://schemas.microsoft.com/office/drawing/2014/main" id="{35E6FCBD-2664-464E-91A3-32175EC85214}"/>
              </a:ext>
            </a:extLst>
          </p:cNvPr>
          <p:cNvGraphicFramePr>
            <a:graphicFrameLocks noGrp="1"/>
          </p:cNvGraphicFramePr>
          <p:nvPr>
            <p:ph idx="1"/>
            <p:extLst>
              <p:ext uri="{D42A27DB-BD31-4B8C-83A1-F6EECF244321}">
                <p14:modId xmlns:p14="http://schemas.microsoft.com/office/powerpoint/2010/main" val="1382099357"/>
              </p:ext>
            </p:extLst>
          </p:nvPr>
        </p:nvGraphicFramePr>
        <p:xfrm>
          <a:off x="1339702" y="436242"/>
          <a:ext cx="9507526" cy="5640956"/>
        </p:xfrm>
        <a:graphic>
          <a:graphicData uri="http://schemas.openxmlformats.org/drawingml/2006/table">
            <a:tbl>
              <a:tblPr firstRow="1" bandRow="1">
                <a:tableStyleId>{5C22544A-7EE6-4342-B048-85BDC9FD1C3A}</a:tableStyleId>
              </a:tblPr>
              <a:tblGrid>
                <a:gridCol w="3166231">
                  <a:extLst>
                    <a:ext uri="{9D8B030D-6E8A-4147-A177-3AD203B41FA5}">
                      <a16:colId xmlns:a16="http://schemas.microsoft.com/office/drawing/2014/main" val="3505338377"/>
                    </a:ext>
                  </a:extLst>
                </a:gridCol>
                <a:gridCol w="3200747">
                  <a:extLst>
                    <a:ext uri="{9D8B030D-6E8A-4147-A177-3AD203B41FA5}">
                      <a16:colId xmlns:a16="http://schemas.microsoft.com/office/drawing/2014/main" val="2306755395"/>
                    </a:ext>
                  </a:extLst>
                </a:gridCol>
                <a:gridCol w="3140548">
                  <a:extLst>
                    <a:ext uri="{9D8B030D-6E8A-4147-A177-3AD203B41FA5}">
                      <a16:colId xmlns:a16="http://schemas.microsoft.com/office/drawing/2014/main" val="771440524"/>
                    </a:ext>
                  </a:extLst>
                </a:gridCol>
              </a:tblGrid>
              <a:tr h="276476">
                <a:tc>
                  <a:txBody>
                    <a:bodyPr/>
                    <a:lstStyle/>
                    <a:p>
                      <a:pPr algn="l" rtl="0" fontAlgn="base"/>
                      <a:endParaRPr lang="en-US" sz="1200" b="0" i="0">
                        <a:effectLst/>
                        <a:latin typeface="Times New Roman" panose="02020603050405020304" pitchFamily="18" charset="0"/>
                      </a:endParaRPr>
                    </a:p>
                  </a:txBody>
                  <a:tcPr/>
                </a:tc>
                <a:tc>
                  <a:txBody>
                    <a:bodyPr/>
                    <a:lstStyle/>
                    <a:p>
                      <a:pPr algn="l" rtl="0" fontAlgn="base"/>
                      <a:r>
                        <a:rPr lang="en-US" sz="1200">
                          <a:effectLst/>
                        </a:rPr>
                        <a:t>IBM COGNOS </a:t>
                      </a:r>
                      <a:endParaRPr lang="en-US" b="0" i="0">
                        <a:effectLst/>
                      </a:endParaRPr>
                    </a:p>
                  </a:txBody>
                  <a:tcPr/>
                </a:tc>
                <a:tc>
                  <a:txBody>
                    <a:bodyPr/>
                    <a:lstStyle/>
                    <a:p>
                      <a:pPr algn="l" rtl="0" fontAlgn="base"/>
                      <a:r>
                        <a:rPr lang="en-US" sz="1200">
                          <a:effectLst/>
                        </a:rPr>
                        <a:t>SISENSE </a:t>
                      </a:r>
                      <a:endParaRPr lang="en-US" b="0" i="0">
                        <a:effectLst/>
                      </a:endParaRPr>
                    </a:p>
                  </a:txBody>
                  <a:tcPr/>
                </a:tc>
                <a:extLst>
                  <a:ext uri="{0D108BD9-81ED-4DB2-BD59-A6C34878D82A}">
                    <a16:rowId xmlns:a16="http://schemas.microsoft.com/office/drawing/2014/main" val="3388526106"/>
                  </a:ext>
                </a:extLst>
              </a:tr>
              <a:tr h="2918359">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kern="1200" noProof="0">
                          <a:solidFill>
                            <a:schemeClr val="dk1"/>
                          </a:solidFill>
                          <a:effectLst/>
                          <a:latin typeface="+mn-lt"/>
                          <a:ea typeface="+mn-ea"/>
                          <a:cs typeface="+mn-cs"/>
                        </a:rPr>
                        <a:t>How the tool deals with multidimensional dataset "Cube" or data in General.</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kern="1200">
                        <a:solidFill>
                          <a:schemeClr val="dk1"/>
                        </a:solidFill>
                        <a:effectLst/>
                        <a:latin typeface="+mn-lt"/>
                        <a:ea typeface="+mn-ea"/>
                        <a:cs typeface="+mn-cs"/>
                      </a:endParaRPr>
                    </a:p>
                    <a:p>
                      <a:pPr marL="0" algn="l" defTabSz="914400" rtl="0" eaLnBrk="1" fontAlgn="base" latinLnBrk="0" hangingPunct="1"/>
                      <a:endParaRPr lang="en-US" sz="1800" b="0" i="0" kern="1200">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a:effectLst/>
                        </a:rPr>
                        <a:t>Can support MOLAP , ROLAP and HOLAP </a:t>
                      </a:r>
                      <a:r>
                        <a:rPr lang="en-US" sz="1800" kern="1200">
                          <a:solidFill>
                            <a:schemeClr val="dk1"/>
                          </a:solidFill>
                          <a:effectLst/>
                          <a:latin typeface="+mn-lt"/>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kern="1200">
                        <a:solidFill>
                          <a:schemeClr val="dk1"/>
                        </a:solidFill>
                        <a:effectLst/>
                        <a:latin typeface="+mn-lt"/>
                        <a:ea typeface="+mn-ea"/>
                        <a:cs typeface="+mn-cs"/>
                      </a:endParaRPr>
                    </a:p>
                    <a:p>
                      <a:pPr marL="0" marR="0" lvl="0" indent="0" algn="l" rtl="0" eaLnBrk="1" fontAlgn="base" latinLnBrk="0" hangingPunct="1">
                        <a:lnSpc>
                          <a:spcPct val="100000"/>
                        </a:lnSpc>
                        <a:spcBef>
                          <a:spcPts val="0"/>
                        </a:spcBef>
                        <a:spcAft>
                          <a:spcPts val="0"/>
                        </a:spcAft>
                        <a:buFontTx/>
                        <a:buNone/>
                      </a:pPr>
                      <a:r>
                        <a:rPr kumimoji="0" lang="en" sz="1200" b="0" i="0" u="none" strike="noStrike" kern="1200" cap="none" spc="0" normalizeH="0" baseline="0" noProof="0">
                          <a:ln>
                            <a:noFill/>
                          </a:ln>
                          <a:effectLst/>
                          <a:uLnTx/>
                          <a:uFillTx/>
                          <a:latin typeface="+mn-lt"/>
                          <a:ea typeface="+mn-ea"/>
                          <a:cs typeface="+mn-cs"/>
                        </a:rPr>
                        <a:t>Data is stored in both multidimensional and relational database(RDMS),columns, rows, tables and data cubes.</a:t>
                      </a:r>
                      <a:r>
                        <a:rPr lang="en-US" sz="1000" dirty="0">
                          <a:effectLst/>
                        </a:rPr>
                        <a:t> </a:t>
                      </a:r>
                      <a:endParaRPr lang="en-US" sz="1200" kern="1200">
                        <a:solidFill>
                          <a:schemeClr val="dk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 sz="12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I</a:t>
                      </a:r>
                      <a:r>
                        <a:rPr kumimoji="0" lang="en" sz="1200" b="0" i="0" u="none" strike="noStrike" kern="1200" cap="none" spc="0" normalizeH="0" baseline="0" noProof="0">
                          <a:ln>
                            <a:noFill/>
                          </a:ln>
                          <a:solidFill>
                            <a:prstClr val="black"/>
                          </a:solidFill>
                          <a:effectLst/>
                          <a:uLnTx/>
                          <a:uFillTx/>
                          <a:latin typeface="+mn-lt"/>
                          <a:ea typeface="+mn-ea"/>
                          <a:cs typeface="+mn-cs"/>
                        </a:rPr>
                        <a:t>t has ETL tool called decision stream.</a:t>
                      </a:r>
                      <a:endParaRPr lang="en-US" sz="100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000" kern="1200">
                        <a:solidFill>
                          <a:schemeClr val="dk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a:ln>
                          <a:noFill/>
                        </a:ln>
                        <a:solidFill>
                          <a:prstClr val="black"/>
                        </a:solidFill>
                        <a:effectLst/>
                        <a:uLnTx/>
                        <a:uFillTx/>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a:ln>
                          <a:noFill/>
                        </a:ln>
                        <a:solidFill>
                          <a:prstClr val="black"/>
                        </a:solidFill>
                        <a:effectLst/>
                        <a:uLnTx/>
                        <a:uFillTx/>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prstClr val="black"/>
                          </a:solidFill>
                          <a:effectLst/>
                          <a:uLnTx/>
                          <a:uFillTx/>
                          <a:latin typeface="+mn-lt"/>
                          <a:ea typeface="+mn-ea"/>
                          <a:cs typeface="+mn-cs"/>
                        </a:rPr>
                        <a:t>Examples of RDMS supported by COGNOS are IBM DB2, Microsoft SQL Server, and Oracle.</a:t>
                      </a:r>
                      <a:endParaRPr lang="en-US" sz="1200" kern="1200">
                        <a:solidFill>
                          <a:schemeClr val="dk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 sz="1200" b="0" i="0" u="none" strike="noStrike" kern="1200" cap="none" spc="0" normalizeH="0" baseline="0" noProof="0">
                        <a:ln>
                          <a:noFill/>
                        </a:ln>
                        <a:solidFill>
                          <a:prstClr val="black"/>
                        </a:solidFill>
                        <a:effectLst/>
                        <a:uLnTx/>
                        <a:uFillTx/>
                        <a:latin typeface="+mn-lt"/>
                        <a:ea typeface="+mn-ea"/>
                        <a:cs typeface="+mn-cs"/>
                      </a:endParaRPr>
                    </a:p>
                    <a:p>
                      <a:pPr algn="l" rtl="0" fontAlgn="base"/>
                      <a:endParaRPr lang="en-US" b="0" i="0">
                        <a:effectLst/>
                      </a:endParaRPr>
                    </a:p>
                  </a:txBody>
                  <a:tcPr/>
                </a:tc>
                <a:tc>
                  <a:txBody>
                    <a:bodyPr/>
                    <a:lstStyle/>
                    <a:p>
                      <a:pPr algn="l" rtl="0" fontAlgn="base"/>
                      <a:r>
                        <a:rPr lang="en-US" sz="1200">
                          <a:effectLst/>
                        </a:rPr>
                        <a:t>Act as Dynamic cubes so it supports ROLAP</a:t>
                      </a:r>
                      <a:r>
                        <a:rPr lang="en-US" sz="1200" kern="1200">
                          <a:solidFill>
                            <a:schemeClr val="dk1"/>
                          </a:solidFill>
                          <a:effectLst/>
                          <a:latin typeface="+mn-lt"/>
                          <a:ea typeface="+mn-ea"/>
                          <a:cs typeface="+mn-cs"/>
                        </a:rPr>
                        <a:t>.  It uses in-chip </a:t>
                      </a:r>
                      <a:r>
                        <a:rPr lang="en-US" sz="1200">
                          <a:effectLst/>
                        </a:rPr>
                        <a:t>technology called ELASTICUBES. </a:t>
                      </a:r>
                    </a:p>
                    <a:p>
                      <a:pPr algn="l" rtl="0" fontAlgn="base"/>
                      <a:endParaRPr lang="en-US" sz="1200" b="0" i="0">
                        <a:effectLst/>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It stores data in Columnar Database Management System (CDBMS) which is also a function ROLAP. ROLAP stores data in columns, rows and tables. </a:t>
                      </a:r>
                    </a:p>
                    <a:p>
                      <a:pPr marL="0" marR="0" indent="0" algn="l" defTabSz="914400" rtl="0" eaLnBrk="1" fontAlgn="base" latinLnBrk="0" hangingPunct="1">
                        <a:lnSpc>
                          <a:spcPct val="100000"/>
                        </a:lnSpc>
                        <a:spcBef>
                          <a:spcPts val="0"/>
                        </a:spcBef>
                        <a:spcAft>
                          <a:spcPts val="0"/>
                        </a:spcAft>
                        <a:buClrTx/>
                        <a:buSzTx/>
                        <a:buFontTx/>
                        <a:buNone/>
                        <a:tabLst/>
                        <a:defRPr/>
                      </a:pPr>
                      <a:endParaRPr lang="en-US" sz="1200" kern="1200">
                        <a:solidFill>
                          <a:schemeClr val="dk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a:solidFill>
                            <a:schemeClr val="dk1"/>
                          </a:solidFill>
                          <a:effectLst/>
                          <a:latin typeface="+mn-lt"/>
                          <a:ea typeface="+mn-ea"/>
                          <a:cs typeface="+mn-cs"/>
                        </a:rPr>
                        <a:t>It has an integrated database, extract/transform/load (ETL) modality, analytics and visualization tool functions. </a:t>
                      </a:r>
                    </a:p>
                    <a:p>
                      <a:pPr marL="0" marR="0" indent="0" algn="l" defTabSz="914400" rtl="0" eaLnBrk="1" fontAlgn="base" latinLnBrk="0" hangingPunct="1">
                        <a:lnSpc>
                          <a:spcPct val="100000"/>
                        </a:lnSpc>
                        <a:spcBef>
                          <a:spcPts val="0"/>
                        </a:spcBef>
                        <a:spcAft>
                          <a:spcPts val="0"/>
                        </a:spcAft>
                        <a:buClrTx/>
                        <a:buSzTx/>
                        <a:buFontTx/>
                        <a:buNone/>
                        <a:tabLst/>
                        <a:defRPr/>
                      </a:pPr>
                      <a:endParaRPr lang="en-US" sz="1200" b="0" i="0" kern="1200">
                        <a:solidFill>
                          <a:schemeClr val="dk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a:solidFill>
                            <a:schemeClr val="dk1"/>
                          </a:solidFill>
                          <a:effectLst/>
                          <a:latin typeface="+mn-lt"/>
                          <a:ea typeface="+mn-ea"/>
                          <a:cs typeface="+mn-cs"/>
                        </a:rPr>
                        <a:t>Supports DBMS like MYSQL, SQL Server, Oracle and Access.  All store tabular data row-by-row</a:t>
                      </a:r>
                    </a:p>
                    <a:p>
                      <a:pPr marL="0" marR="0" indent="0" algn="l" defTabSz="914400" rtl="0" eaLnBrk="1" fontAlgn="base" latinLnBrk="0" hangingPunct="1">
                        <a:lnSpc>
                          <a:spcPct val="100000"/>
                        </a:lnSpc>
                        <a:spcBef>
                          <a:spcPts val="0"/>
                        </a:spcBef>
                        <a:spcAft>
                          <a:spcPts val="0"/>
                        </a:spcAft>
                        <a:buClrTx/>
                        <a:buSzTx/>
                        <a:buFontTx/>
                        <a:buNone/>
                        <a:tabLst/>
                        <a:defRPr/>
                      </a:pPr>
                      <a:endParaRPr lang="en-US" sz="1200" b="0" i="0" kern="1200">
                        <a:solidFill>
                          <a:schemeClr val="dk1"/>
                        </a:solidFill>
                        <a:effectLst/>
                        <a:latin typeface="+mn-lt"/>
                        <a:ea typeface="+mn-ea"/>
                        <a:cs typeface="+mn-cs"/>
                      </a:endParaRPr>
                    </a:p>
                    <a:p>
                      <a:pPr marL="0" marR="0" indent="0" algn="l" rtl="0" eaLnBrk="1" fontAlgn="base" latinLnBrk="0" hangingPunct="1">
                        <a:lnSpc>
                          <a:spcPct val="100000"/>
                        </a:lnSpc>
                        <a:spcBef>
                          <a:spcPts val="0"/>
                        </a:spcBef>
                        <a:spcAft>
                          <a:spcPts val="0"/>
                        </a:spcAft>
                        <a:buFontTx/>
                        <a:buNone/>
                      </a:pPr>
                      <a:endParaRPr lang="en-US" sz="1200" b="0" i="0" kern="1200" dirty="0">
                        <a:solidFill>
                          <a:schemeClr val="dk1"/>
                        </a:solidFill>
                        <a:effectLst/>
                        <a:latin typeface="+mn-lt"/>
                        <a:ea typeface="+mn-ea"/>
                        <a:cs typeface="+mn-cs"/>
                      </a:endParaRPr>
                    </a:p>
                  </a:txBody>
                  <a:tcPr/>
                </a:tc>
                <a:extLst>
                  <a:ext uri="{0D108BD9-81ED-4DB2-BD59-A6C34878D82A}">
                    <a16:rowId xmlns:a16="http://schemas.microsoft.com/office/drawing/2014/main" val="434223025"/>
                  </a:ext>
                </a:extLst>
              </a:tr>
              <a:tr h="1935333">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Query performance </a:t>
                      </a:r>
                      <a:endParaRPr lang="en-US" sz="1800" kern="1200">
                        <a:solidFill>
                          <a:schemeClr val="dk1"/>
                        </a:solidFill>
                        <a:effectLst/>
                        <a:latin typeface="+mn-lt"/>
                        <a:ea typeface="+mn-ea"/>
                        <a:cs typeface="+mn-cs"/>
                      </a:endParaRPr>
                    </a:p>
                    <a:p>
                      <a:pPr marL="0" algn="l" defTabSz="914400" rtl="0" eaLnBrk="1" fontAlgn="base" latinLnBrk="0" hangingPunct="1"/>
                      <a:endParaRPr lang="en-US" sz="1800" b="0" i="0" kern="1200">
                        <a:solidFill>
                          <a:schemeClr val="dk1"/>
                        </a:solidFill>
                        <a:effectLst/>
                        <a:latin typeface="+mn-lt"/>
                        <a:ea typeface="+mn-ea"/>
                        <a:cs typeface="+mn-cs"/>
                      </a:endParaRPr>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prstClr val="black"/>
                          </a:solidFill>
                          <a:effectLst/>
                          <a:uLnTx/>
                          <a:uFillTx/>
                          <a:latin typeface="+mn-lt"/>
                          <a:ea typeface="+mn-ea"/>
                          <a:cs typeface="+mn-cs"/>
                        </a:rPr>
                        <a:t>Users can fine tune tuning performances however this will vary depending on the operating system such as UNIX and Windows.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a:ln>
                          <a:noFill/>
                        </a:ln>
                        <a:solidFill>
                          <a:prstClr val="black"/>
                        </a:solidFill>
                        <a:effectLst/>
                        <a:uLnTx/>
                        <a:uFillTx/>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prstClr val="black"/>
                          </a:solidFill>
                          <a:effectLst/>
                          <a:uLnTx/>
                          <a:uFillTx/>
                          <a:latin typeface="+mn-lt"/>
                          <a:ea typeface="+mn-ea"/>
                          <a:cs typeface="+mn-cs"/>
                        </a:rPr>
                        <a:t>Query response time is slow</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a:ln>
                          <a:noFill/>
                        </a:ln>
                        <a:solidFill>
                          <a:prstClr val="black"/>
                        </a:solidFill>
                        <a:effectLst/>
                        <a:uLnTx/>
                        <a:uFillTx/>
                        <a:latin typeface="+mn-lt"/>
                        <a:ea typeface="+mn-ea"/>
                        <a:cs typeface="+mn-cs"/>
                      </a:endParaRPr>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err="1">
                          <a:ln>
                            <a:noFill/>
                          </a:ln>
                          <a:effectLst/>
                          <a:uLnTx/>
                          <a:uFillTx/>
                          <a:latin typeface="+mn-lt"/>
                          <a:ea typeface="+mn-ea"/>
                          <a:cs typeface="+mn-cs"/>
                        </a:rPr>
                        <a:t>ElastiCubes</a:t>
                      </a:r>
                      <a:r>
                        <a:rPr kumimoji="0" lang="en-US" sz="1200" b="0" i="0" u="none" strike="noStrike" kern="1200" cap="none" spc="0" normalizeH="0" baseline="0">
                          <a:ln>
                            <a:noFill/>
                          </a:ln>
                          <a:effectLst/>
                          <a:uLnTx/>
                          <a:uFillTx/>
                          <a:latin typeface="+mn-lt"/>
                          <a:ea typeface="+mn-ea"/>
                          <a:cs typeface="+mn-cs"/>
                        </a:rPr>
                        <a:t> do not require pre-aggregations and/or creation of indexes. It has been designed to use both as efficiently and speedily as possible by default.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a:ln>
                          <a:noFill/>
                        </a:ln>
                        <a:solidFill>
                          <a:prstClr val="black"/>
                        </a:solidFill>
                        <a:effectLst/>
                        <a:uLnTx/>
                        <a:uFillTx/>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prstClr val="black"/>
                          </a:solidFill>
                          <a:effectLst/>
                          <a:uLnTx/>
                          <a:uFillTx/>
                          <a:latin typeface="+mn-lt"/>
                          <a:ea typeface="+mn-ea"/>
                          <a:cs typeface="+mn-cs"/>
                        </a:rPr>
                        <a:t>F</a:t>
                      </a:r>
                      <a:r>
                        <a:rPr kumimoji="0" lang="en" sz="1200" b="0" i="0" u="none" strike="noStrike" kern="1200" cap="none" spc="0" normalizeH="0" baseline="0">
                          <a:ln>
                            <a:noFill/>
                          </a:ln>
                          <a:solidFill>
                            <a:prstClr val="black"/>
                          </a:solidFill>
                          <a:effectLst/>
                          <a:uLnTx/>
                          <a:uFillTx/>
                          <a:latin typeface="+mn-lt"/>
                          <a:ea typeface="+mn-ea"/>
                          <a:cs typeface="+mn-cs"/>
                        </a:rPr>
                        <a:t>or a standard query, query return time on Sisense is quick with a minimum return time of 0.1s and maximum return time of 3.1s. </a:t>
                      </a:r>
                      <a:r>
                        <a:rPr kumimoji="0" lang="en-US" sz="1200" b="0" i="0" u="none" strike="noStrike" kern="1200" cap="none" spc="0" normalizeH="0" baseline="0">
                          <a:ln>
                            <a:noFill/>
                          </a:ln>
                          <a:solidFill>
                            <a:prstClr val="black"/>
                          </a:solidFill>
                          <a:effectLst/>
                          <a:uLnTx/>
                          <a:uFillTx/>
                          <a:latin typeface="+mn-lt"/>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a:ln>
                          <a:noFill/>
                        </a:ln>
                        <a:solidFill>
                          <a:prstClr val="black"/>
                        </a:solidFill>
                        <a:effectLst/>
                        <a:uLnTx/>
                        <a:uFillTx/>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a:ln>
                          <a:noFill/>
                        </a:ln>
                        <a:solidFill>
                          <a:prstClr val="black"/>
                        </a:solidFill>
                        <a:effectLst/>
                        <a:uLnTx/>
                        <a:uFillTx/>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3616971392"/>
                  </a:ext>
                </a:extLst>
              </a:tr>
            </a:tbl>
          </a:graphicData>
        </a:graphic>
      </p:graphicFrame>
    </p:spTree>
    <p:extLst>
      <p:ext uri="{BB962C8B-B14F-4D97-AF65-F5344CB8AC3E}">
        <p14:creationId xmlns:p14="http://schemas.microsoft.com/office/powerpoint/2010/main" val="204155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B3A8-8D9F-AC40-A59D-D9753F8E9709}"/>
              </a:ext>
            </a:extLst>
          </p:cNvPr>
          <p:cNvSpPr>
            <a:spLocks noGrp="1"/>
          </p:cNvSpPr>
          <p:nvPr>
            <p:ph type="title"/>
          </p:nvPr>
        </p:nvSpPr>
        <p:spPr>
          <a:xfrm>
            <a:off x="855104" y="-148856"/>
            <a:ext cx="10178322" cy="855971"/>
          </a:xfrm>
        </p:spPr>
        <p:txBody>
          <a:bodyPr>
            <a:normAutofit/>
          </a:bodyPr>
          <a:lstStyle/>
          <a:p>
            <a:pPr algn="ctr"/>
            <a:r>
              <a:rPr lang="en-US" sz="2200"/>
              <a:t>Comparison</a:t>
            </a:r>
            <a:r>
              <a:rPr lang="en-US"/>
              <a:t> </a:t>
            </a:r>
            <a:r>
              <a:rPr lang="en-US" sz="2200"/>
              <a:t>contd</a:t>
            </a:r>
            <a:r>
              <a:rPr lang="en-US"/>
              <a:t>.</a:t>
            </a:r>
          </a:p>
        </p:txBody>
      </p:sp>
      <p:pic>
        <p:nvPicPr>
          <p:cNvPr id="4" name="Picture 4" descr="A screenshot of a cell phone&#10;&#10;Description generated with very high confidence">
            <a:extLst>
              <a:ext uri="{FF2B5EF4-FFF2-40B4-BE49-F238E27FC236}">
                <a16:creationId xmlns:a16="http://schemas.microsoft.com/office/drawing/2014/main" id="{C5CD0B51-E946-4C77-8B1B-3237493CAC28}"/>
              </a:ext>
            </a:extLst>
          </p:cNvPr>
          <p:cNvPicPr>
            <a:picLocks noGrp="1" noChangeAspect="1"/>
          </p:cNvPicPr>
          <p:nvPr>
            <p:ph idx="1"/>
          </p:nvPr>
        </p:nvPicPr>
        <p:blipFill>
          <a:blip r:embed="rId2"/>
          <a:stretch>
            <a:fillRect/>
          </a:stretch>
        </p:blipFill>
        <p:spPr>
          <a:xfrm>
            <a:off x="1393613" y="866603"/>
            <a:ext cx="9639813" cy="5510490"/>
          </a:xfrm>
        </p:spPr>
      </p:pic>
    </p:spTree>
    <p:extLst>
      <p:ext uri="{BB962C8B-B14F-4D97-AF65-F5344CB8AC3E}">
        <p14:creationId xmlns:p14="http://schemas.microsoft.com/office/powerpoint/2010/main" val="1190839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5D16D-B975-C045-B61E-AF298E8B645F}"/>
              </a:ext>
            </a:extLst>
          </p:cNvPr>
          <p:cNvSpPr>
            <a:spLocks noGrp="1"/>
          </p:cNvSpPr>
          <p:nvPr>
            <p:ph type="title"/>
          </p:nvPr>
        </p:nvSpPr>
        <p:spPr>
          <a:xfrm>
            <a:off x="1251677" y="1078378"/>
            <a:ext cx="2917551" cy="4701244"/>
          </a:xfrm>
        </p:spPr>
        <p:txBody>
          <a:bodyPr anchor="ctr">
            <a:normAutofit/>
          </a:bodyPr>
          <a:lstStyle/>
          <a:p>
            <a:r>
              <a:rPr lang="en-US" sz="3600"/>
              <a:t>Conclusion</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sp>
        <p:nvSpPr>
          <p:cNvPr id="3" name="Content Placeholder 2">
            <a:extLst>
              <a:ext uri="{FF2B5EF4-FFF2-40B4-BE49-F238E27FC236}">
                <a16:creationId xmlns:a16="http://schemas.microsoft.com/office/drawing/2014/main" id="{CB9EACFC-15FF-204B-8C1C-1E836247768D}"/>
              </a:ext>
            </a:extLst>
          </p:cNvPr>
          <p:cNvSpPr>
            <a:spLocks noGrp="1"/>
          </p:cNvSpPr>
          <p:nvPr>
            <p:ph idx="1"/>
          </p:nvPr>
        </p:nvSpPr>
        <p:spPr>
          <a:xfrm>
            <a:off x="4796646" y="157628"/>
            <a:ext cx="7046104" cy="6500410"/>
          </a:xfrm>
        </p:spPr>
        <p:txBody>
          <a:bodyPr vert="horz" lIns="91440" tIns="45720" rIns="91440" bIns="45720" rtlCol="0" anchor="ctr">
            <a:normAutofit/>
          </a:bodyPr>
          <a:lstStyle/>
          <a:p>
            <a:pPr marL="0" indent="0">
              <a:buNone/>
            </a:pPr>
            <a:r>
              <a:rPr lang="en-US" dirty="0"/>
              <a:t>After a meticulous evaluation of both IBM Cognos HOLAP tailored solution and Sisense, based on the selected criteria shown in the comparative summary analysis, we firmly believe that Sisense would be an optimum solution for small to medium size companies. Whereas, Cognos Hybrid Online Analytical custom solution would be an optimum solution for medium to large sized size organizations. This conclusion is partly derived from the fact that IBM Cognos </a:t>
            </a:r>
            <a:r>
              <a:rPr lang="en-US" dirty="0">
                <a:ea typeface="+mn-lt"/>
                <a:cs typeface="+mn-lt"/>
              </a:rPr>
              <a:t>licensing</a:t>
            </a:r>
            <a:r>
              <a:rPr lang="en-US" dirty="0"/>
              <a:t> requires a minimum of 50 users. Whereas, Sisense offers individual licensing plan. Finally, detailed </a:t>
            </a:r>
            <a:r>
              <a:rPr lang="en-US"/>
              <a:t>comparison of both tools  shown in the summary table backup our </a:t>
            </a:r>
            <a:r>
              <a:rPr lang="en-US" dirty="0"/>
              <a:t>assertion.</a:t>
            </a:r>
          </a:p>
        </p:txBody>
      </p:sp>
    </p:spTree>
    <p:extLst>
      <p:ext uri="{BB962C8B-B14F-4D97-AF65-F5344CB8AC3E}">
        <p14:creationId xmlns:p14="http://schemas.microsoft.com/office/powerpoint/2010/main" val="170667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1EFF-5603-41E1-8ED7-D4F0A7E59027}"/>
              </a:ext>
            </a:extLst>
          </p:cNvPr>
          <p:cNvSpPr>
            <a:spLocks noGrp="1"/>
          </p:cNvSpPr>
          <p:nvPr>
            <p:ph type="title"/>
          </p:nvPr>
        </p:nvSpPr>
        <p:spPr>
          <a:xfrm>
            <a:off x="893460" y="0"/>
            <a:ext cx="10178322" cy="641023"/>
          </a:xfrm>
        </p:spPr>
        <p:txBody>
          <a:bodyPr>
            <a:normAutofit/>
          </a:bodyPr>
          <a:lstStyle/>
          <a:p>
            <a:r>
              <a:rPr lang="en-US" sz="2800" dirty="0"/>
              <a:t>References</a:t>
            </a:r>
            <a:r>
              <a:rPr lang="en-US" sz="4000" dirty="0"/>
              <a:t>:</a:t>
            </a:r>
          </a:p>
        </p:txBody>
      </p:sp>
      <p:sp>
        <p:nvSpPr>
          <p:cNvPr id="3" name="Content Placeholder 2">
            <a:extLst>
              <a:ext uri="{FF2B5EF4-FFF2-40B4-BE49-F238E27FC236}">
                <a16:creationId xmlns:a16="http://schemas.microsoft.com/office/drawing/2014/main" id="{E8905BD0-4F28-4D01-B284-CC30EAF405E6}"/>
              </a:ext>
            </a:extLst>
          </p:cNvPr>
          <p:cNvSpPr>
            <a:spLocks noGrp="1"/>
          </p:cNvSpPr>
          <p:nvPr>
            <p:ph idx="1"/>
          </p:nvPr>
        </p:nvSpPr>
        <p:spPr>
          <a:xfrm>
            <a:off x="961534" y="720551"/>
            <a:ext cx="10906812" cy="5680249"/>
          </a:xfrm>
        </p:spPr>
        <p:txBody>
          <a:bodyPr>
            <a:normAutofit fontScale="92500" lnSpcReduction="20000"/>
          </a:bodyPr>
          <a:lstStyle/>
          <a:p>
            <a:pPr fontAlgn="base"/>
            <a:r>
              <a:rPr lang="en-US" u="sng" dirty="0">
                <a:hlinkClick r:id="rId2"/>
              </a:rPr>
              <a:t>https://www.ibm.com/support/knowledgecenter/SSEPGG_10.5.0/com.ibm.dwe.cubeserv.doc/topics/olap_and_cubing_container.html?view=embed</a:t>
            </a:r>
            <a:r>
              <a:rPr lang="en-US" dirty="0"/>
              <a:t>    ==&gt;ABOUT CUBE </a:t>
            </a:r>
          </a:p>
          <a:p>
            <a:pPr fontAlgn="base"/>
            <a:r>
              <a:rPr lang="en-US" u="sng" dirty="0">
                <a:hlinkClick r:id="rId3"/>
              </a:rPr>
              <a:t>https://documentation.sisense.com/latest/managing-data/ElastiCubes.htm#gsc.tab=0</a:t>
            </a:r>
            <a:r>
              <a:rPr lang="en-US" dirty="0"/>
              <a:t>   ==&gt; Sisense Cube </a:t>
            </a:r>
          </a:p>
          <a:p>
            <a:pPr fontAlgn="base"/>
            <a:r>
              <a:rPr lang="en-US" u="sng" dirty="0">
                <a:hlinkClick r:id="rId4"/>
              </a:rPr>
              <a:t>https://www.ibm.com/support/knowledgecenter/en/SSEP7J_10.2.2/com.ibm.swg.ba.cognos.wig_cr.10.2.2.doc/c_gtstd_c8_bi.html</a:t>
            </a:r>
            <a:r>
              <a:rPr lang="en-US" dirty="0"/>
              <a:t> ==&gt; overview IBM C </a:t>
            </a:r>
          </a:p>
          <a:p>
            <a:pPr fontAlgn="base"/>
            <a:r>
              <a:rPr lang="en-US" u="sng" dirty="0">
                <a:hlinkClick r:id="rId5"/>
              </a:rPr>
              <a:t>https://support.sisense.com/hc/en-us/articles/115007184947-Sisense-Performance-A-Billion-Records-in-a-Single-Server</a:t>
            </a:r>
            <a:r>
              <a:rPr lang="en-US" dirty="0"/>
              <a:t> ==&gt; performance (element of answer) </a:t>
            </a:r>
          </a:p>
          <a:p>
            <a:pPr fontAlgn="base"/>
            <a:r>
              <a:rPr lang="en-US" u="sng" dirty="0">
                <a:hlinkClick r:id="rId6"/>
              </a:rPr>
              <a:t>https://support.sisense.com/hc/en-us/articles/230649448-Maximize-Dashboard-Performance</a:t>
            </a:r>
            <a:r>
              <a:rPr lang="en-US" dirty="0"/>
              <a:t> </a:t>
            </a:r>
          </a:p>
          <a:p>
            <a:pPr fontAlgn="base"/>
            <a:r>
              <a:rPr lang="en-US" u="sng" dirty="0">
                <a:hlinkClick r:id="rId7"/>
              </a:rPr>
              <a:t>https://documentation.sisense.com/latest/administration/defining-security-and-access-settings/security-overview.htm#gsc.tab=0</a:t>
            </a:r>
            <a:r>
              <a:rPr lang="en-US" dirty="0"/>
              <a:t> ==&gt; Sisense security </a:t>
            </a:r>
          </a:p>
          <a:p>
            <a:pPr fontAlgn="base"/>
            <a:r>
              <a:rPr lang="en-US" u="sng" dirty="0">
                <a:hlinkClick r:id="rId8"/>
              </a:rPr>
              <a:t>https://www.ibm.com/support/knowledgecenter/en/SSEP7J_10.2.1/com.ibm.swg.ba.cognos.ug_cra.10.2.1.doc/c_systemperformancemetrics.html#SystemPerformanceMetrics</a:t>
            </a:r>
            <a:r>
              <a:rPr lang="en-US" dirty="0"/>
              <a:t> ==&gt; Managing performance  </a:t>
            </a:r>
          </a:p>
          <a:p>
            <a:pPr fontAlgn="base"/>
            <a:r>
              <a:rPr lang="en-US" u="sng" dirty="0">
                <a:hlinkClick r:id="rId9"/>
              </a:rPr>
              <a:t>https://www.ibm.com/support/knowledgecenter/SSEP7J_11.0.0/com.ibm.swg.ba.cognos.ug_cra.doc/c_tuning_server_performance.html</a:t>
            </a:r>
            <a:r>
              <a:rPr lang="en-US" dirty="0"/>
              <a:t> ==&gt; IBM Cognos performance </a:t>
            </a:r>
          </a:p>
          <a:p>
            <a:pPr fontAlgn="base"/>
            <a:r>
              <a:rPr lang="en-US" u="sng" dirty="0">
                <a:hlinkClick r:id="rId10"/>
              </a:rPr>
              <a:t>https://www.ibm.com/support/knowledgecenter/en/SSPN2D_10.2.1/com.ibm.swg.im.cognos.contrib_admin.10.2.1.doc/contrib_admin_id20068contr_LimitsImprtPkgs.html</a:t>
            </a:r>
            <a:r>
              <a:rPr lang="en-US" dirty="0"/>
              <a:t> ===&gt; Limitation of </a:t>
            </a:r>
            <a:r>
              <a:rPr lang="en-US" dirty="0" err="1"/>
              <a:t>Cogno</a:t>
            </a:r>
            <a:r>
              <a:rPr lang="en-US" dirty="0"/>
              <a:t> </a:t>
            </a:r>
          </a:p>
          <a:p>
            <a:pPr fontAlgn="base"/>
            <a:r>
              <a:rPr lang="en-US" u="sng" dirty="0">
                <a:hlinkClick r:id="rId11"/>
              </a:rPr>
              <a:t>https://www.ibm.com/support/knowledgecenter/SSNW2F_5.5.0/com.ibm.p8.pa.user.doc/bpfpa021.htm</a:t>
            </a:r>
            <a:r>
              <a:rPr lang="en-US" dirty="0"/>
              <a:t> </a:t>
            </a:r>
          </a:p>
          <a:p>
            <a:endParaRPr lang="en-US" dirty="0"/>
          </a:p>
        </p:txBody>
      </p:sp>
    </p:spTree>
    <p:extLst>
      <p:ext uri="{BB962C8B-B14F-4D97-AF65-F5344CB8AC3E}">
        <p14:creationId xmlns:p14="http://schemas.microsoft.com/office/powerpoint/2010/main" val="527318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34">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6B38B93-861F-F04F-9DE5-466C0AEABC1D}"/>
              </a:ext>
            </a:extLst>
          </p:cNvPr>
          <p:cNvSpPr>
            <a:spLocks noGrp="1"/>
          </p:cNvSpPr>
          <p:nvPr>
            <p:ph type="title"/>
          </p:nvPr>
        </p:nvSpPr>
        <p:spPr>
          <a:xfrm>
            <a:off x="1251678" y="382385"/>
            <a:ext cx="10178322" cy="1492132"/>
          </a:xfrm>
        </p:spPr>
        <p:txBody>
          <a:bodyPr anchor="ctr">
            <a:normAutofit/>
          </a:bodyPr>
          <a:lstStyle/>
          <a:p>
            <a:pPr algn="ctr"/>
            <a:r>
              <a:rPr lang="en-US"/>
              <a:t>Thank you</a:t>
            </a:r>
            <a:br>
              <a:rPr lang="en-US"/>
            </a:br>
            <a:endParaRPr lang="en-US"/>
          </a:p>
        </p:txBody>
      </p:sp>
      <p:sp>
        <p:nvSpPr>
          <p:cNvPr id="53"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54" name="Rectangle 38">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9FD94378-DE24-4212-BCD9-7AB31FB4380E}"/>
              </a:ext>
            </a:extLst>
          </p:cNvPr>
          <p:cNvGraphicFramePr>
            <a:graphicFrameLocks noGrp="1"/>
          </p:cNvGraphicFramePr>
          <p:nvPr>
            <p:ph idx="1"/>
            <p:extLst>
              <p:ext uri="{D42A27DB-BD31-4B8C-83A1-F6EECF244321}">
                <p14:modId xmlns:p14="http://schemas.microsoft.com/office/powerpoint/2010/main" val="4214797997"/>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7" name="Picture 46" descr="A picture containing drawing, food, fruit&#10;&#10;Description automatically generated">
            <a:extLst>
              <a:ext uri="{FF2B5EF4-FFF2-40B4-BE49-F238E27FC236}">
                <a16:creationId xmlns:a16="http://schemas.microsoft.com/office/drawing/2014/main" id="{A15AEE79-D7BC-7845-8DBB-0DBA1F117AD6}"/>
              </a:ext>
            </a:extLst>
          </p:cNvPr>
          <p:cNvPicPr>
            <a:picLocks noChangeAspect="1"/>
          </p:cNvPicPr>
          <p:nvPr/>
        </p:nvPicPr>
        <p:blipFill>
          <a:blip r:embed="rId8"/>
          <a:stretch>
            <a:fillRect/>
          </a:stretch>
        </p:blipFill>
        <p:spPr>
          <a:xfrm>
            <a:off x="10067131" y="5408701"/>
            <a:ext cx="1639888" cy="1383656"/>
          </a:xfrm>
          <a:prstGeom prst="rect">
            <a:avLst/>
          </a:prstGeom>
        </p:spPr>
      </p:pic>
    </p:spTree>
    <p:extLst>
      <p:ext uri="{BB962C8B-B14F-4D97-AF65-F5344CB8AC3E}">
        <p14:creationId xmlns:p14="http://schemas.microsoft.com/office/powerpoint/2010/main" val="2681432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E99E-BD13-44DC-A995-FEE5DA1AB240}"/>
              </a:ext>
            </a:extLst>
          </p:cNvPr>
          <p:cNvSpPr>
            <a:spLocks noGrp="1"/>
          </p:cNvSpPr>
          <p:nvPr>
            <p:ph type="title"/>
          </p:nvPr>
        </p:nvSpPr>
        <p:spPr>
          <a:xfrm>
            <a:off x="1251679" y="645107"/>
            <a:ext cx="5900366" cy="938971"/>
          </a:xfrm>
        </p:spPr>
        <p:txBody>
          <a:bodyPr anchor="t">
            <a:normAutofit/>
          </a:bodyPr>
          <a:lstStyle/>
          <a:p>
            <a:r>
              <a:rPr lang="en-US" sz="3700"/>
              <a:t>Brief overview of </a:t>
            </a:r>
            <a:r>
              <a:rPr lang="en-US" sz="3700" err="1"/>
              <a:t>oLAP</a:t>
            </a:r>
            <a:br>
              <a:rPr lang="en-US" sz="3700"/>
            </a:br>
            <a:r>
              <a:rPr lang="en-US" sz="2000"/>
              <a:t>(Online Analytical Processing)</a:t>
            </a:r>
          </a:p>
        </p:txBody>
      </p:sp>
      <p:sp>
        <p:nvSpPr>
          <p:cNvPr id="3" name="Content Placeholder 2">
            <a:extLst>
              <a:ext uri="{FF2B5EF4-FFF2-40B4-BE49-F238E27FC236}">
                <a16:creationId xmlns:a16="http://schemas.microsoft.com/office/drawing/2014/main" id="{CB20E7A4-BC2E-4929-ADD5-A9692A2DEC16}"/>
              </a:ext>
            </a:extLst>
          </p:cNvPr>
          <p:cNvSpPr>
            <a:spLocks noGrp="1"/>
          </p:cNvSpPr>
          <p:nvPr>
            <p:ph idx="1"/>
          </p:nvPr>
        </p:nvSpPr>
        <p:spPr>
          <a:xfrm>
            <a:off x="906623" y="1711677"/>
            <a:ext cx="3650311" cy="4515168"/>
          </a:xfrm>
        </p:spPr>
        <p:txBody>
          <a:bodyPr vert="horz" lIns="91440" tIns="45720" rIns="91440" bIns="45720" rtlCol="0" anchor="t">
            <a:normAutofit/>
          </a:bodyPr>
          <a:lstStyle/>
          <a:p>
            <a:r>
              <a:rPr lang="en-US" i="1">
                <a:ea typeface="+mn-lt"/>
                <a:cs typeface="+mn-lt"/>
              </a:rPr>
              <a:t>"</a:t>
            </a:r>
            <a:r>
              <a:rPr lang="en-US" sz="1800" i="1">
                <a:ea typeface="+mn-lt"/>
                <a:cs typeface="+mn-lt"/>
              </a:rPr>
              <a:t>The Technology behind the majority of BI tools"</a:t>
            </a:r>
          </a:p>
          <a:p>
            <a:r>
              <a:rPr lang="en-US">
                <a:ea typeface="+mn-lt"/>
                <a:cs typeface="+mn-lt"/>
              </a:rPr>
              <a:t>Helps to run:</a:t>
            </a:r>
          </a:p>
          <a:p>
            <a:pPr lvl="1"/>
            <a:r>
              <a:rPr lang="en-US">
                <a:ea typeface="+mn-lt"/>
                <a:cs typeface="+mn-lt"/>
              </a:rPr>
              <a:t>Multi-dimensional analytical queries</a:t>
            </a:r>
          </a:p>
          <a:p>
            <a:pPr>
              <a:buFont typeface="Arial" panose="020B0502020104020203" pitchFamily="34" charset="0"/>
              <a:buChar char="•"/>
            </a:pPr>
            <a:r>
              <a:rPr lang="en-US">
                <a:ea typeface="+mn-lt"/>
                <a:cs typeface="+mn-lt"/>
              </a:rPr>
              <a:t>Analyzes + presents data with different dimensions: </a:t>
            </a:r>
          </a:p>
          <a:p>
            <a:pPr lvl="1"/>
            <a:r>
              <a:rPr lang="en-US">
                <a:ea typeface="+mn-lt"/>
                <a:cs typeface="+mn-lt"/>
              </a:rPr>
              <a:t>Location</a:t>
            </a:r>
          </a:p>
          <a:p>
            <a:pPr lvl="1"/>
            <a:r>
              <a:rPr lang="en-US">
                <a:ea typeface="+mn-lt"/>
                <a:cs typeface="+mn-lt"/>
              </a:rPr>
              <a:t>Time</a:t>
            </a:r>
          </a:p>
          <a:p>
            <a:pPr lvl="1"/>
            <a:r>
              <a:rPr lang="en-US">
                <a:ea typeface="+mn-lt"/>
                <a:cs typeface="+mn-lt"/>
              </a:rPr>
              <a:t>Product </a:t>
            </a:r>
          </a:p>
          <a:p>
            <a:pPr lvl="1"/>
            <a:r>
              <a:rPr lang="en-US"/>
              <a:t>Etc.</a:t>
            </a:r>
          </a:p>
        </p:txBody>
      </p:sp>
      <p:pic>
        <p:nvPicPr>
          <p:cNvPr id="6" name="Picture 5" descr="A picture containing drawing, food, fruit&#10;&#10;Description automatically generated">
            <a:extLst>
              <a:ext uri="{FF2B5EF4-FFF2-40B4-BE49-F238E27FC236}">
                <a16:creationId xmlns:a16="http://schemas.microsoft.com/office/drawing/2014/main" id="{49F2EF3E-B730-C74C-A59E-6C4774FEB43D}"/>
              </a:ext>
            </a:extLst>
          </p:cNvPr>
          <p:cNvPicPr>
            <a:picLocks noChangeAspect="1"/>
          </p:cNvPicPr>
          <p:nvPr/>
        </p:nvPicPr>
        <p:blipFill>
          <a:blip r:embed="rId3"/>
          <a:stretch>
            <a:fillRect/>
          </a:stretch>
        </p:blipFill>
        <p:spPr>
          <a:xfrm>
            <a:off x="11073164" y="6105842"/>
            <a:ext cx="827192" cy="697944"/>
          </a:xfrm>
          <a:prstGeom prst="rect">
            <a:avLst/>
          </a:prstGeom>
        </p:spPr>
      </p:pic>
      <p:pic>
        <p:nvPicPr>
          <p:cNvPr id="5" name="Picture 6" descr="A close up of a logo&#10;&#10;Description generated with very high confidence">
            <a:extLst>
              <a:ext uri="{FF2B5EF4-FFF2-40B4-BE49-F238E27FC236}">
                <a16:creationId xmlns:a16="http://schemas.microsoft.com/office/drawing/2014/main" id="{C47A751A-A272-47E6-87AE-3779F35249E3}"/>
              </a:ext>
            </a:extLst>
          </p:cNvPr>
          <p:cNvPicPr>
            <a:picLocks noChangeAspect="1"/>
          </p:cNvPicPr>
          <p:nvPr/>
        </p:nvPicPr>
        <p:blipFill>
          <a:blip r:embed="rId4"/>
          <a:stretch>
            <a:fillRect/>
          </a:stretch>
        </p:blipFill>
        <p:spPr>
          <a:xfrm>
            <a:off x="8085365" y="2170339"/>
            <a:ext cx="3369128" cy="3129642"/>
          </a:xfrm>
          <a:prstGeom prst="rect">
            <a:avLst/>
          </a:prstGeom>
        </p:spPr>
      </p:pic>
      <p:sp>
        <p:nvSpPr>
          <p:cNvPr id="8" name="Flowchart: Magnetic Disk 7">
            <a:extLst>
              <a:ext uri="{FF2B5EF4-FFF2-40B4-BE49-F238E27FC236}">
                <a16:creationId xmlns:a16="http://schemas.microsoft.com/office/drawing/2014/main" id="{3DA683D5-D293-445D-B966-51429D2F3848}"/>
              </a:ext>
            </a:extLst>
          </p:cNvPr>
          <p:cNvSpPr/>
          <p:nvPr/>
        </p:nvSpPr>
        <p:spPr>
          <a:xfrm>
            <a:off x="5257800" y="2523961"/>
            <a:ext cx="1306285" cy="247649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4839921-E583-4D8E-AE8B-6A1392D6BA23}"/>
              </a:ext>
            </a:extLst>
          </p:cNvPr>
          <p:cNvSpPr/>
          <p:nvPr/>
        </p:nvSpPr>
        <p:spPr>
          <a:xfrm>
            <a:off x="6906278" y="3724166"/>
            <a:ext cx="979714" cy="48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E12A35-9021-4A2F-A629-D686254C9373}"/>
              </a:ext>
            </a:extLst>
          </p:cNvPr>
          <p:cNvSpPr txBox="1"/>
          <p:nvPr/>
        </p:nvSpPr>
        <p:spPr>
          <a:xfrm>
            <a:off x="4738008" y="5119007"/>
            <a:ext cx="24030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2">
                    <a:lumMod val="50000"/>
                  </a:schemeClr>
                </a:solidFill>
              </a:rPr>
              <a:t>DATA WAREHOUSE</a:t>
            </a:r>
          </a:p>
        </p:txBody>
      </p:sp>
    </p:spTree>
    <p:extLst>
      <p:ext uri="{BB962C8B-B14F-4D97-AF65-F5344CB8AC3E}">
        <p14:creationId xmlns:p14="http://schemas.microsoft.com/office/powerpoint/2010/main" val="3594196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C71D1-E929-43E5-A5C1-4245C20AF760}"/>
              </a:ext>
            </a:extLst>
          </p:cNvPr>
          <p:cNvSpPr>
            <a:spLocks noGrp="1"/>
          </p:cNvSpPr>
          <p:nvPr>
            <p:ph type="title"/>
          </p:nvPr>
        </p:nvSpPr>
        <p:spPr>
          <a:xfrm>
            <a:off x="1251678" y="382385"/>
            <a:ext cx="8621665" cy="599505"/>
          </a:xfrm>
        </p:spPr>
        <p:txBody>
          <a:bodyPr>
            <a:normAutofit fontScale="90000"/>
          </a:bodyPr>
          <a:lstStyle/>
          <a:p>
            <a:r>
              <a:rPr lang="en-US"/>
              <a:t>Types of OLAP Include: </a:t>
            </a:r>
            <a:r>
              <a:rPr lang="en-US" err="1"/>
              <a:t>Molap</a:t>
            </a:r>
            <a:br>
              <a:rPr lang="en-US"/>
            </a:br>
            <a:r>
              <a:rPr lang="en-US" sz="2000"/>
              <a:t>(</a:t>
            </a:r>
            <a:r>
              <a:rPr lang="en" sz="2000">
                <a:ea typeface="+mj-lt"/>
                <a:cs typeface="+mj-lt"/>
              </a:rPr>
              <a:t>Multidimensional Online Analytical Processing</a:t>
            </a:r>
            <a:r>
              <a:rPr lang="en-US" sz="2000"/>
              <a:t>)</a:t>
            </a:r>
            <a:br>
              <a:rPr lang="en-US"/>
            </a:br>
            <a:endParaRPr lang="en-US"/>
          </a:p>
        </p:txBody>
      </p:sp>
      <p:sp>
        <p:nvSpPr>
          <p:cNvPr id="3" name="Content Placeholder 2">
            <a:extLst>
              <a:ext uri="{FF2B5EF4-FFF2-40B4-BE49-F238E27FC236}">
                <a16:creationId xmlns:a16="http://schemas.microsoft.com/office/drawing/2014/main" id="{6AA8B5BD-65C6-4135-87B6-DA805AA1BFA7}"/>
              </a:ext>
            </a:extLst>
          </p:cNvPr>
          <p:cNvSpPr>
            <a:spLocks noGrp="1"/>
          </p:cNvSpPr>
          <p:nvPr>
            <p:ph idx="1"/>
          </p:nvPr>
        </p:nvSpPr>
        <p:spPr>
          <a:xfrm>
            <a:off x="1342460" y="1929853"/>
            <a:ext cx="3905892" cy="3477135"/>
          </a:xfrm>
        </p:spPr>
        <p:txBody>
          <a:bodyPr vert="horz" lIns="91440" tIns="45720" rIns="91440" bIns="45720" rtlCol="0" anchor="t">
            <a:normAutofit lnSpcReduction="10000"/>
          </a:bodyPr>
          <a:lstStyle/>
          <a:p>
            <a:pPr marL="0" indent="0">
              <a:buNone/>
            </a:pPr>
            <a:r>
              <a:rPr lang="en">
                <a:ea typeface="+mn-lt"/>
                <a:cs typeface="+mn-lt"/>
              </a:rPr>
              <a:t>MOLAP is:</a:t>
            </a:r>
          </a:p>
          <a:p>
            <a:pPr marL="342900" indent="-342900"/>
            <a:r>
              <a:rPr lang="en">
                <a:ea typeface="+mn-lt"/>
                <a:cs typeface="+mn-lt"/>
              </a:rPr>
              <a:t>OLAP that indexes directly into a multidimensional database. </a:t>
            </a:r>
            <a:endParaRPr lang="en-US">
              <a:ea typeface="+mn-lt"/>
              <a:cs typeface="+mn-lt"/>
            </a:endParaRPr>
          </a:p>
          <a:p>
            <a:pPr marL="0" indent="0">
              <a:buNone/>
            </a:pPr>
            <a:r>
              <a:rPr lang="en">
                <a:ea typeface="+mn-lt"/>
                <a:cs typeface="+mn-lt"/>
              </a:rPr>
              <a:t>MOLAP processes: </a:t>
            </a:r>
            <a:endParaRPr lang="en-US">
              <a:ea typeface="+mn-lt"/>
              <a:cs typeface="+mn-lt"/>
            </a:endParaRPr>
          </a:p>
          <a:p>
            <a:pPr marL="342900" indent="-342900"/>
            <a:r>
              <a:rPr lang="en">
                <a:ea typeface="+mn-lt"/>
                <a:cs typeface="+mn-lt"/>
              </a:rPr>
              <a:t>Data that is already stored in a dimensional array </a:t>
            </a:r>
            <a:endParaRPr lang="en-US">
              <a:ea typeface="+mn-lt"/>
              <a:cs typeface="+mn-lt"/>
            </a:endParaRPr>
          </a:p>
          <a:p>
            <a:pPr marL="342900" indent="-342900"/>
            <a:r>
              <a:rPr lang="en">
                <a:ea typeface="+mn-lt"/>
                <a:cs typeface="+mn-lt"/>
              </a:rPr>
              <a:t>All possible combinations of data are reflected, each in a cell </a:t>
            </a:r>
            <a:endParaRPr lang="en-US">
              <a:ea typeface="+mn-lt"/>
              <a:cs typeface="+mn-lt"/>
            </a:endParaRPr>
          </a:p>
          <a:p>
            <a:pPr lvl="1"/>
            <a:r>
              <a:rPr lang="en">
                <a:ea typeface="+mn-lt"/>
                <a:cs typeface="+mn-lt"/>
              </a:rPr>
              <a:t>Cells can be accessed directly.</a:t>
            </a:r>
            <a:endParaRPr lang="en-US"/>
          </a:p>
        </p:txBody>
      </p:sp>
      <p:pic>
        <p:nvPicPr>
          <p:cNvPr id="5" name="Picture 4" descr="A picture containing drawing, food, fruit&#10;&#10;Description automatically generated">
            <a:extLst>
              <a:ext uri="{FF2B5EF4-FFF2-40B4-BE49-F238E27FC236}">
                <a16:creationId xmlns:a16="http://schemas.microsoft.com/office/drawing/2014/main" id="{ACEAEE32-381E-914F-A137-3A6B91BA905F}"/>
              </a:ext>
            </a:extLst>
          </p:cNvPr>
          <p:cNvPicPr>
            <a:picLocks noChangeAspect="1"/>
          </p:cNvPicPr>
          <p:nvPr/>
        </p:nvPicPr>
        <p:blipFill>
          <a:blip r:embed="rId2"/>
          <a:stretch>
            <a:fillRect/>
          </a:stretch>
        </p:blipFill>
        <p:spPr>
          <a:xfrm>
            <a:off x="11182047" y="6272213"/>
            <a:ext cx="694266" cy="585787"/>
          </a:xfrm>
          <a:prstGeom prst="rect">
            <a:avLst/>
          </a:prstGeom>
        </p:spPr>
      </p:pic>
      <p:pic>
        <p:nvPicPr>
          <p:cNvPr id="10" name="Picture 10" descr="A screenshot of a cell phone&#10;&#10;Description generated with high confidence">
            <a:extLst>
              <a:ext uri="{FF2B5EF4-FFF2-40B4-BE49-F238E27FC236}">
                <a16:creationId xmlns:a16="http://schemas.microsoft.com/office/drawing/2014/main" id="{D4A87A98-B448-4835-B6A9-90847A86AD43}"/>
              </a:ext>
            </a:extLst>
          </p:cNvPr>
          <p:cNvPicPr>
            <a:picLocks noChangeAspect="1"/>
          </p:cNvPicPr>
          <p:nvPr/>
        </p:nvPicPr>
        <p:blipFill>
          <a:blip r:embed="rId3"/>
          <a:stretch>
            <a:fillRect/>
          </a:stretch>
        </p:blipFill>
        <p:spPr>
          <a:xfrm>
            <a:off x="5357002" y="2278536"/>
            <a:ext cx="6337539" cy="2991039"/>
          </a:xfrm>
          <a:prstGeom prst="rect">
            <a:avLst/>
          </a:prstGeom>
        </p:spPr>
      </p:pic>
    </p:spTree>
    <p:extLst>
      <p:ext uri="{BB962C8B-B14F-4D97-AF65-F5344CB8AC3E}">
        <p14:creationId xmlns:p14="http://schemas.microsoft.com/office/powerpoint/2010/main" val="95443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4EAAF-9C97-461B-9E9F-0E450C25CC92}"/>
              </a:ext>
            </a:extLst>
          </p:cNvPr>
          <p:cNvSpPr>
            <a:spLocks noGrp="1"/>
          </p:cNvSpPr>
          <p:nvPr>
            <p:ph type="title"/>
          </p:nvPr>
        </p:nvSpPr>
        <p:spPr>
          <a:xfrm>
            <a:off x="1251679" y="644525"/>
            <a:ext cx="3384329" cy="5408866"/>
          </a:xfrm>
        </p:spPr>
        <p:txBody>
          <a:bodyPr anchor="ctr">
            <a:normAutofit/>
          </a:bodyPr>
          <a:lstStyle/>
          <a:p>
            <a:r>
              <a:rPr lang="en-US" sz="4000"/>
              <a:t>OLAP Tools :</a:t>
            </a:r>
            <a:br>
              <a:rPr lang="en-US" sz="4000"/>
            </a:br>
            <a:r>
              <a:rPr lang="en-US" sz="4000"/>
              <a:t> IBM Cognos</a:t>
            </a:r>
            <a:br>
              <a:rPr lang="en-US" sz="4000"/>
            </a:br>
            <a:r>
              <a:rPr lang="en-US" sz="4000"/>
              <a:t> vs Sisense</a:t>
            </a:r>
            <a:br>
              <a:rPr lang="en-US" sz="4000"/>
            </a:br>
            <a:endParaRPr lang="en-US" sz="4000"/>
          </a:p>
        </p:txBody>
      </p:sp>
      <p:pic>
        <p:nvPicPr>
          <p:cNvPr id="7" name="Picture 6" descr="A picture containing drawing, food, fruit&#10;&#10;Description automatically generated">
            <a:extLst>
              <a:ext uri="{FF2B5EF4-FFF2-40B4-BE49-F238E27FC236}">
                <a16:creationId xmlns:a16="http://schemas.microsoft.com/office/drawing/2014/main" id="{F1F8078A-ECA0-2048-A603-33D99E22F8C7}"/>
              </a:ext>
            </a:extLst>
          </p:cNvPr>
          <p:cNvPicPr>
            <a:picLocks noChangeAspect="1"/>
          </p:cNvPicPr>
          <p:nvPr/>
        </p:nvPicPr>
        <p:blipFill>
          <a:blip r:embed="rId2"/>
          <a:stretch>
            <a:fillRect/>
          </a:stretch>
        </p:blipFill>
        <p:spPr>
          <a:xfrm>
            <a:off x="11620360" y="6375678"/>
            <a:ext cx="571640" cy="482321"/>
          </a:xfrm>
          <a:prstGeom prst="rect">
            <a:avLst/>
          </a:prstGeom>
        </p:spPr>
      </p:pic>
      <p:graphicFrame>
        <p:nvGraphicFramePr>
          <p:cNvPr id="5" name="Content Placeholder 2">
            <a:extLst>
              <a:ext uri="{FF2B5EF4-FFF2-40B4-BE49-F238E27FC236}">
                <a16:creationId xmlns:a16="http://schemas.microsoft.com/office/drawing/2014/main" id="{3E8EFDBB-C7C5-48FC-966E-D4F2688D882C}"/>
              </a:ext>
            </a:extLst>
          </p:cNvPr>
          <p:cNvGraphicFramePr>
            <a:graphicFrameLocks noGrp="1"/>
          </p:cNvGraphicFramePr>
          <p:nvPr>
            <p:ph idx="1"/>
            <p:extLst>
              <p:ext uri="{D42A27DB-BD31-4B8C-83A1-F6EECF244321}">
                <p14:modId xmlns:p14="http://schemas.microsoft.com/office/powerpoint/2010/main" val="1986593328"/>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748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1C219-0826-4754-B126-BD9621E68522}"/>
              </a:ext>
            </a:extLst>
          </p:cNvPr>
          <p:cNvSpPr>
            <a:spLocks noGrp="1"/>
          </p:cNvSpPr>
          <p:nvPr>
            <p:ph type="title"/>
          </p:nvPr>
        </p:nvSpPr>
        <p:spPr>
          <a:xfrm>
            <a:off x="1251678" y="208214"/>
            <a:ext cx="10178322" cy="708361"/>
          </a:xfrm>
        </p:spPr>
        <p:txBody>
          <a:bodyPr>
            <a:normAutofit fontScale="90000"/>
          </a:bodyPr>
          <a:lstStyle/>
          <a:p>
            <a:r>
              <a:rPr lang="en-US"/>
              <a:t>IBM Cognos Overview</a:t>
            </a:r>
          </a:p>
        </p:txBody>
      </p:sp>
      <p:sp>
        <p:nvSpPr>
          <p:cNvPr id="3" name="Content Placeholder 2">
            <a:extLst>
              <a:ext uri="{FF2B5EF4-FFF2-40B4-BE49-F238E27FC236}">
                <a16:creationId xmlns:a16="http://schemas.microsoft.com/office/drawing/2014/main" id="{282598A6-A0E5-4732-947B-BAF5EB548B0A}"/>
              </a:ext>
            </a:extLst>
          </p:cNvPr>
          <p:cNvSpPr>
            <a:spLocks noGrp="1"/>
          </p:cNvSpPr>
          <p:nvPr>
            <p:ph idx="1"/>
          </p:nvPr>
        </p:nvSpPr>
        <p:spPr>
          <a:xfrm>
            <a:off x="772707" y="928190"/>
            <a:ext cx="11095624" cy="5783798"/>
          </a:xfrm>
        </p:spPr>
        <p:txBody>
          <a:bodyPr vert="horz" lIns="91440" tIns="45720" rIns="91440" bIns="45720" rtlCol="0" anchor="t">
            <a:normAutofit/>
          </a:bodyPr>
          <a:lstStyle/>
          <a:p>
            <a:r>
              <a:rPr lang="en">
                <a:ea typeface="+mn-lt"/>
                <a:cs typeface="+mn-lt"/>
              </a:rPr>
              <a:t>IBM Cognos Intelligence is an integrated business intelligence suite that provides a wide range of functionalities to help understand and manage  an organization’s data.  </a:t>
            </a:r>
            <a:endParaRPr lang="en-US"/>
          </a:p>
          <a:p>
            <a:endParaRPr lang="en"/>
          </a:p>
          <a:p>
            <a:pPr marL="0" indent="0">
              <a:buNone/>
            </a:pPr>
            <a:endParaRPr lang="en"/>
          </a:p>
          <a:p>
            <a:r>
              <a:rPr lang="en"/>
              <a:t>      </a:t>
            </a:r>
            <a:r>
              <a:rPr lang="en" sz="2400"/>
              <a:t>Web-based Solution: Both the development and end user viewing happens online</a:t>
            </a:r>
          </a:p>
          <a:p>
            <a:endParaRPr lang="en" sz="2400"/>
          </a:p>
          <a:p>
            <a:r>
              <a:rPr lang="en" sz="2400"/>
              <a:t>      It Supports both ROLAP and  MOLAP</a:t>
            </a:r>
          </a:p>
          <a:p>
            <a:endParaRPr lang="en" sz="2400"/>
          </a:p>
          <a:p>
            <a:r>
              <a:rPr lang="en" sz="2400"/>
              <a:t>      </a:t>
            </a:r>
            <a:r>
              <a:rPr lang="en" sz="2400">
                <a:ea typeface="+mn-lt"/>
                <a:cs typeface="+mn-lt"/>
              </a:rPr>
              <a:t>It helps to create business reports, analyze data, and monitor events and metrics in order to make effective business decisions</a:t>
            </a:r>
          </a:p>
          <a:p>
            <a:endParaRPr lang="en"/>
          </a:p>
          <a:p>
            <a:endParaRPr lang="en"/>
          </a:p>
        </p:txBody>
      </p:sp>
      <p:sp>
        <p:nvSpPr>
          <p:cNvPr id="6" name="Arrow: Right 5">
            <a:extLst>
              <a:ext uri="{FF2B5EF4-FFF2-40B4-BE49-F238E27FC236}">
                <a16:creationId xmlns:a16="http://schemas.microsoft.com/office/drawing/2014/main" id="{80DCB805-F48D-48AC-8EFF-1522748C08D7}"/>
              </a:ext>
            </a:extLst>
          </p:cNvPr>
          <p:cNvSpPr/>
          <p:nvPr/>
        </p:nvSpPr>
        <p:spPr>
          <a:xfrm>
            <a:off x="983008" y="2634046"/>
            <a:ext cx="497840" cy="26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E3A7F49D-DF45-4BB6-86AB-8F39090496E3}"/>
              </a:ext>
            </a:extLst>
          </p:cNvPr>
          <p:cNvSpPr/>
          <p:nvPr/>
        </p:nvSpPr>
        <p:spPr>
          <a:xfrm>
            <a:off x="987406" y="3677398"/>
            <a:ext cx="528320"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D0D4AAFB-B026-49DC-803C-E36EB1DB0DDA}"/>
              </a:ext>
            </a:extLst>
          </p:cNvPr>
          <p:cNvSpPr/>
          <p:nvPr/>
        </p:nvSpPr>
        <p:spPr>
          <a:xfrm>
            <a:off x="986536" y="4664304"/>
            <a:ext cx="528320" cy="26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drawing, food, fruit&#10;&#10;Description automatically generated">
            <a:extLst>
              <a:ext uri="{FF2B5EF4-FFF2-40B4-BE49-F238E27FC236}">
                <a16:creationId xmlns:a16="http://schemas.microsoft.com/office/drawing/2014/main" id="{47B9034B-F41A-1147-B9E5-98CC6E8F5A25}"/>
              </a:ext>
            </a:extLst>
          </p:cNvPr>
          <p:cNvPicPr>
            <a:picLocks noChangeAspect="1"/>
          </p:cNvPicPr>
          <p:nvPr/>
        </p:nvPicPr>
        <p:blipFill>
          <a:blip r:embed="rId2"/>
          <a:stretch>
            <a:fillRect/>
          </a:stretch>
        </p:blipFill>
        <p:spPr>
          <a:xfrm>
            <a:off x="11637532" y="6390166"/>
            <a:ext cx="554468" cy="467833"/>
          </a:xfrm>
          <a:prstGeom prst="rect">
            <a:avLst/>
          </a:prstGeom>
        </p:spPr>
      </p:pic>
    </p:spTree>
    <p:extLst>
      <p:ext uri="{BB962C8B-B14F-4D97-AF65-F5344CB8AC3E}">
        <p14:creationId xmlns:p14="http://schemas.microsoft.com/office/powerpoint/2010/main" val="1031481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4A2AD0-46EF-47E9-93FD-DEEB8C1DE5D1}"/>
              </a:ext>
            </a:extLst>
          </p:cNvPr>
          <p:cNvSpPr>
            <a:spLocks noGrp="1"/>
          </p:cNvSpPr>
          <p:nvPr>
            <p:ph type="title"/>
          </p:nvPr>
        </p:nvSpPr>
        <p:spPr>
          <a:xfrm>
            <a:off x="1251678" y="949642"/>
            <a:ext cx="4882422" cy="1492132"/>
          </a:xfrm>
        </p:spPr>
        <p:txBody>
          <a:bodyPr>
            <a:normAutofit/>
          </a:bodyPr>
          <a:lstStyle/>
          <a:p>
            <a:r>
              <a:rPr lang="en-US" sz="3600"/>
              <a:t>IBM Cognos Business Intelligence Suite</a:t>
            </a:r>
          </a:p>
        </p:txBody>
      </p:sp>
      <p:sp>
        <p:nvSpPr>
          <p:cNvPr id="22" name="Rectangle 21">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C796FE50-7572-41A9-922E-2B050C7A42EF}"/>
              </a:ext>
            </a:extLst>
          </p:cNvPr>
          <p:cNvSpPr>
            <a:spLocks noGrp="1"/>
          </p:cNvSpPr>
          <p:nvPr>
            <p:ph idx="1"/>
          </p:nvPr>
        </p:nvSpPr>
        <p:spPr>
          <a:xfrm>
            <a:off x="1251678" y="2667000"/>
            <a:ext cx="4964065" cy="3212592"/>
          </a:xfrm>
        </p:spPr>
        <p:txBody>
          <a:bodyPr vert="horz" lIns="91440" tIns="45720" rIns="91440" bIns="45720" rtlCol="0">
            <a:normAutofit/>
          </a:bodyPr>
          <a:lstStyle/>
          <a:p>
            <a:pPr>
              <a:lnSpc>
                <a:spcPct val="100000"/>
              </a:lnSpc>
            </a:pPr>
            <a:r>
              <a:rPr lang="en-US" sz="1400">
                <a:solidFill>
                  <a:schemeClr val="tx1">
                    <a:lumMod val="85000"/>
                    <a:lumOff val="15000"/>
                  </a:schemeClr>
                </a:solidFill>
              </a:rPr>
              <a:t>* </a:t>
            </a:r>
            <a:r>
              <a:rPr lang="en" sz="1400">
                <a:solidFill>
                  <a:schemeClr val="tx1">
                    <a:lumMod val="85000"/>
                    <a:lumOff val="15000"/>
                  </a:schemeClr>
                </a:solidFill>
                <a:ea typeface="+mn-lt"/>
                <a:cs typeface="+mn-lt"/>
              </a:rPr>
              <a:t>IBM Cognos Connection</a:t>
            </a:r>
          </a:p>
          <a:p>
            <a:pPr>
              <a:lnSpc>
                <a:spcPct val="100000"/>
              </a:lnSpc>
            </a:pPr>
            <a:r>
              <a:rPr lang="en" sz="1400">
                <a:solidFill>
                  <a:schemeClr val="tx1">
                    <a:lumMod val="85000"/>
                    <a:lumOff val="15000"/>
                  </a:schemeClr>
                </a:solidFill>
                <a:ea typeface="+mn-lt"/>
                <a:cs typeface="+mn-lt"/>
              </a:rPr>
              <a:t>* IBM Cognos Insight</a:t>
            </a:r>
          </a:p>
          <a:p>
            <a:pPr>
              <a:lnSpc>
                <a:spcPct val="100000"/>
              </a:lnSpc>
            </a:pPr>
            <a:r>
              <a:rPr lang="en" sz="1400">
                <a:solidFill>
                  <a:schemeClr val="tx1">
                    <a:lumMod val="85000"/>
                    <a:lumOff val="15000"/>
                  </a:schemeClr>
                </a:solidFill>
                <a:ea typeface="+mn-lt"/>
                <a:cs typeface="+mn-lt"/>
              </a:rPr>
              <a:t>* IBM Cognos Workspace</a:t>
            </a:r>
          </a:p>
          <a:p>
            <a:pPr>
              <a:lnSpc>
                <a:spcPct val="100000"/>
              </a:lnSpc>
            </a:pPr>
            <a:r>
              <a:rPr lang="en" sz="1400">
                <a:solidFill>
                  <a:schemeClr val="tx1">
                    <a:lumMod val="85000"/>
                    <a:lumOff val="15000"/>
                  </a:schemeClr>
                </a:solidFill>
                <a:ea typeface="+mn-lt"/>
                <a:cs typeface="+mn-lt"/>
              </a:rPr>
              <a:t>* IBM Cognos Workspace Advanced</a:t>
            </a:r>
          </a:p>
          <a:p>
            <a:pPr>
              <a:lnSpc>
                <a:spcPct val="100000"/>
              </a:lnSpc>
            </a:pPr>
            <a:r>
              <a:rPr lang="en" sz="1400">
                <a:solidFill>
                  <a:schemeClr val="tx1">
                    <a:lumMod val="85000"/>
                    <a:lumOff val="15000"/>
                  </a:schemeClr>
                </a:solidFill>
                <a:ea typeface="+mn-lt"/>
                <a:cs typeface="+mn-lt"/>
              </a:rPr>
              <a:t>* IBM Cognos Report Studio</a:t>
            </a:r>
          </a:p>
          <a:p>
            <a:pPr>
              <a:lnSpc>
                <a:spcPct val="100000"/>
              </a:lnSpc>
            </a:pPr>
            <a:r>
              <a:rPr lang="en" sz="1400">
                <a:solidFill>
                  <a:schemeClr val="tx1">
                    <a:lumMod val="85000"/>
                    <a:lumOff val="15000"/>
                  </a:schemeClr>
                </a:solidFill>
                <a:ea typeface="+mn-lt"/>
                <a:cs typeface="+mn-lt"/>
              </a:rPr>
              <a:t>* IBM Cognos Event Studio</a:t>
            </a:r>
          </a:p>
          <a:p>
            <a:pPr>
              <a:lnSpc>
                <a:spcPct val="100000"/>
              </a:lnSpc>
            </a:pPr>
            <a:r>
              <a:rPr lang="en" sz="1400">
                <a:solidFill>
                  <a:schemeClr val="tx1">
                    <a:lumMod val="85000"/>
                    <a:lumOff val="15000"/>
                  </a:schemeClr>
                </a:solidFill>
                <a:ea typeface="+mn-lt"/>
                <a:cs typeface="+mn-lt"/>
              </a:rPr>
              <a:t>* IBM Cognos Metric Studio</a:t>
            </a:r>
          </a:p>
          <a:p>
            <a:pPr>
              <a:lnSpc>
                <a:spcPct val="100000"/>
              </a:lnSpc>
            </a:pPr>
            <a:r>
              <a:rPr lang="en" sz="1400">
                <a:solidFill>
                  <a:schemeClr val="tx1">
                    <a:lumMod val="85000"/>
                    <a:lumOff val="15000"/>
                  </a:schemeClr>
                </a:solidFill>
                <a:ea typeface="+mn-lt"/>
                <a:cs typeface="+mn-lt"/>
              </a:rPr>
              <a:t>* IBM Cognos Query Studio </a:t>
            </a:r>
          </a:p>
          <a:p>
            <a:pPr>
              <a:lnSpc>
                <a:spcPct val="100000"/>
              </a:lnSpc>
            </a:pPr>
            <a:r>
              <a:rPr lang="en" sz="1400">
                <a:solidFill>
                  <a:schemeClr val="tx1">
                    <a:lumMod val="85000"/>
                    <a:lumOff val="15000"/>
                  </a:schemeClr>
                </a:solidFill>
                <a:ea typeface="+mn-lt"/>
                <a:cs typeface="+mn-lt"/>
              </a:rPr>
              <a:t>* IBM Cognos Analysis Studio</a:t>
            </a:r>
          </a:p>
          <a:p>
            <a:pPr>
              <a:lnSpc>
                <a:spcPct val="100000"/>
              </a:lnSpc>
            </a:pPr>
            <a:r>
              <a:rPr lang="en" sz="1400">
                <a:solidFill>
                  <a:schemeClr val="tx1">
                    <a:lumMod val="85000"/>
                    <a:lumOff val="15000"/>
                  </a:schemeClr>
                </a:solidFill>
                <a:ea typeface="+mn-lt"/>
                <a:cs typeface="+mn-lt"/>
              </a:rPr>
              <a:t>* IBM Cognos for Microsoft (tm) Office</a:t>
            </a:r>
          </a:p>
          <a:p>
            <a:pPr>
              <a:lnSpc>
                <a:spcPct val="100000"/>
              </a:lnSpc>
            </a:pPr>
            <a:endParaRPr lang="en" sz="1400">
              <a:solidFill>
                <a:schemeClr val="tx1">
                  <a:lumMod val="85000"/>
                  <a:lumOff val="15000"/>
                </a:schemeClr>
              </a:solidFill>
              <a:ea typeface="+mn-lt"/>
              <a:cs typeface="+mn-lt"/>
            </a:endParaRPr>
          </a:p>
        </p:txBody>
      </p:sp>
      <p:sp>
        <p:nvSpPr>
          <p:cNvPr id="24"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4" name="Picture 4" descr="A screenshot of a cell phone&#10;&#10;Description generated with very high confidence">
            <a:extLst>
              <a:ext uri="{FF2B5EF4-FFF2-40B4-BE49-F238E27FC236}">
                <a16:creationId xmlns:a16="http://schemas.microsoft.com/office/drawing/2014/main" id="{FCC0F6F2-9477-4A86-8A93-608DD1BA746F}"/>
              </a:ext>
            </a:extLst>
          </p:cNvPr>
          <p:cNvPicPr>
            <a:picLocks noChangeAspect="1"/>
          </p:cNvPicPr>
          <p:nvPr/>
        </p:nvPicPr>
        <p:blipFill>
          <a:blip r:embed="rId2"/>
          <a:stretch>
            <a:fillRect/>
          </a:stretch>
        </p:blipFill>
        <p:spPr>
          <a:xfrm>
            <a:off x="6946479" y="1948792"/>
            <a:ext cx="4089767" cy="2602707"/>
          </a:xfrm>
          <a:prstGeom prst="rect">
            <a:avLst/>
          </a:prstGeom>
        </p:spPr>
      </p:pic>
      <p:pic>
        <p:nvPicPr>
          <p:cNvPr id="9" name="Picture 8" descr="A picture containing drawing, food, fruit&#10;&#10;Description automatically generated">
            <a:extLst>
              <a:ext uri="{FF2B5EF4-FFF2-40B4-BE49-F238E27FC236}">
                <a16:creationId xmlns:a16="http://schemas.microsoft.com/office/drawing/2014/main" id="{40EE8C63-D1C5-AE4B-A7E1-6F54B07F3D98}"/>
              </a:ext>
            </a:extLst>
          </p:cNvPr>
          <p:cNvPicPr>
            <a:picLocks noChangeAspect="1"/>
          </p:cNvPicPr>
          <p:nvPr/>
        </p:nvPicPr>
        <p:blipFill>
          <a:blip r:embed="rId3"/>
          <a:stretch>
            <a:fillRect/>
          </a:stretch>
        </p:blipFill>
        <p:spPr>
          <a:xfrm>
            <a:off x="11662734" y="6411432"/>
            <a:ext cx="529265" cy="446567"/>
          </a:xfrm>
          <a:prstGeom prst="rect">
            <a:avLst/>
          </a:prstGeom>
        </p:spPr>
      </p:pic>
    </p:spTree>
    <p:extLst>
      <p:ext uri="{BB962C8B-B14F-4D97-AF65-F5344CB8AC3E}">
        <p14:creationId xmlns:p14="http://schemas.microsoft.com/office/powerpoint/2010/main" val="2194147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5F79B-0CBA-40F8-9280-BBEFB51DA008}"/>
              </a:ext>
            </a:extLst>
          </p:cNvPr>
          <p:cNvSpPr>
            <a:spLocks noGrp="1"/>
          </p:cNvSpPr>
          <p:nvPr>
            <p:ph type="title"/>
          </p:nvPr>
        </p:nvSpPr>
        <p:spPr>
          <a:xfrm>
            <a:off x="1251678" y="382385"/>
            <a:ext cx="10178322" cy="528849"/>
          </a:xfrm>
        </p:spPr>
        <p:txBody>
          <a:bodyPr>
            <a:normAutofit/>
          </a:bodyPr>
          <a:lstStyle/>
          <a:p>
            <a:r>
              <a:rPr lang="en-US" sz="1600"/>
              <a:t>Criterion 1: How does IBM Cognos deal with multidimensional dataset or data</a:t>
            </a:r>
          </a:p>
        </p:txBody>
      </p:sp>
      <p:sp>
        <p:nvSpPr>
          <p:cNvPr id="3" name="Content Placeholder 2">
            <a:extLst>
              <a:ext uri="{FF2B5EF4-FFF2-40B4-BE49-F238E27FC236}">
                <a16:creationId xmlns:a16="http://schemas.microsoft.com/office/drawing/2014/main" id="{DCECB2FC-4A76-4A8E-8E75-38C64C49FA94}"/>
              </a:ext>
            </a:extLst>
          </p:cNvPr>
          <p:cNvSpPr>
            <a:spLocks noGrp="1"/>
          </p:cNvSpPr>
          <p:nvPr>
            <p:ph idx="1"/>
          </p:nvPr>
        </p:nvSpPr>
        <p:spPr>
          <a:xfrm>
            <a:off x="904545" y="1158241"/>
            <a:ext cx="10992392" cy="5595957"/>
          </a:xfrm>
        </p:spPr>
        <p:txBody>
          <a:bodyPr vert="horz" lIns="91440" tIns="45720" rIns="91440" bIns="45720" rtlCol="0" anchor="t">
            <a:normAutofit/>
          </a:bodyPr>
          <a:lstStyle/>
          <a:p>
            <a:r>
              <a:rPr lang="en">
                <a:solidFill>
                  <a:schemeClr val="accent1"/>
                </a:solidFill>
                <a:ea typeface="+mn-lt"/>
                <a:cs typeface="+mn-lt"/>
              </a:rPr>
              <a:t>   Cognos TM1</a:t>
            </a:r>
            <a:r>
              <a:rPr lang="en">
                <a:ea typeface="+mn-lt"/>
                <a:cs typeface="+mn-lt"/>
              </a:rPr>
              <a:t>  is  a MOLAP Technology that can handle medium data volumes</a:t>
            </a:r>
            <a:endParaRPr lang="en-US">
              <a:ea typeface="+mn-lt"/>
              <a:cs typeface="+mn-lt"/>
            </a:endParaRPr>
          </a:p>
          <a:p>
            <a:r>
              <a:rPr lang="en">
                <a:solidFill>
                  <a:schemeClr val="accent1"/>
                </a:solidFill>
                <a:ea typeface="+mn-lt"/>
                <a:cs typeface="+mn-lt"/>
              </a:rPr>
              <a:t>    IBM Cognos </a:t>
            </a:r>
            <a:r>
              <a:rPr lang="en" err="1">
                <a:solidFill>
                  <a:schemeClr val="accent1"/>
                </a:solidFill>
                <a:ea typeface="+mn-lt"/>
                <a:cs typeface="+mn-lt"/>
              </a:rPr>
              <a:t>PowerCubes</a:t>
            </a:r>
            <a:r>
              <a:rPr lang="en">
                <a:ea typeface="+mn-lt"/>
                <a:cs typeface="+mn-lt"/>
              </a:rPr>
              <a:t> is a MOLAP technology that uses pre-aggregation of data</a:t>
            </a:r>
            <a:endParaRPr lang="en-US">
              <a:ea typeface="+mn-lt"/>
              <a:cs typeface="+mn-lt"/>
            </a:endParaRPr>
          </a:p>
          <a:p>
            <a:r>
              <a:rPr lang="en">
                <a:solidFill>
                  <a:schemeClr val="tx2">
                    <a:lumMod val="50000"/>
                    <a:lumOff val="50000"/>
                  </a:schemeClr>
                </a:solidFill>
                <a:ea typeface="+mn-lt"/>
                <a:cs typeface="+mn-lt"/>
              </a:rPr>
              <a:t>    </a:t>
            </a:r>
            <a:r>
              <a:rPr lang="en">
                <a:solidFill>
                  <a:schemeClr val="accent1"/>
                </a:solidFill>
                <a:ea typeface="+mn-lt"/>
                <a:cs typeface="+mn-lt"/>
              </a:rPr>
              <a:t>Dynamic Cubes</a:t>
            </a:r>
            <a:r>
              <a:rPr lang="en">
                <a:solidFill>
                  <a:schemeClr val="tx2">
                    <a:lumMod val="50000"/>
                    <a:lumOff val="50000"/>
                  </a:schemeClr>
                </a:solidFill>
                <a:ea typeface="+mn-lt"/>
                <a:cs typeface="+mn-lt"/>
              </a:rPr>
              <a:t>: </a:t>
            </a:r>
            <a:r>
              <a:rPr lang="en">
                <a:ea typeface="+mn-lt"/>
                <a:cs typeface="+mn-lt"/>
              </a:rPr>
              <a:t> are commonly used for the analysis of large volumes of data. It provides ROLAP capabilities within dynamic query support for both in-database and in-memory aggregates.</a:t>
            </a:r>
          </a:p>
          <a:p>
            <a:r>
              <a:rPr lang="en"/>
              <a:t>  </a:t>
            </a:r>
            <a:r>
              <a:rPr lang="en">
                <a:solidFill>
                  <a:schemeClr val="accent1"/>
                </a:solidFill>
              </a:rPr>
              <a:t> </a:t>
            </a:r>
            <a:r>
              <a:rPr lang="en">
                <a:solidFill>
                  <a:schemeClr val="accent1"/>
                </a:solidFill>
                <a:ea typeface="+mn-lt"/>
                <a:cs typeface="+mn-lt"/>
              </a:rPr>
              <a:t>Dimensional Modeled Relational </a:t>
            </a:r>
            <a:r>
              <a:rPr lang="en">
                <a:solidFill>
                  <a:srgbClr val="595959"/>
                </a:solidFill>
              </a:rPr>
              <a:t>(DMR) is</a:t>
            </a:r>
            <a:r>
              <a:rPr lang="en"/>
              <a:t> an OOT (object-oriented technology) which is used when we need a dimensional advantage in relational data. Also, it can be used for the analysis of the low volume of data.</a:t>
            </a:r>
          </a:p>
          <a:p>
            <a:r>
              <a:rPr lang="en">
                <a:solidFill>
                  <a:schemeClr val="accent1"/>
                </a:solidFill>
              </a:rPr>
              <a:t>HOLAP Cognos Solution</a:t>
            </a:r>
            <a:r>
              <a:rPr lang="en"/>
              <a:t>: Tailored solution based on </a:t>
            </a:r>
            <a:r>
              <a:rPr lang="en" err="1"/>
              <a:t>PowerCubes</a:t>
            </a:r>
            <a:r>
              <a:rPr lang="en"/>
              <a:t> &amp; Dynamic Cubes: </a:t>
            </a:r>
          </a:p>
          <a:p>
            <a:pPr marL="0" indent="0">
              <a:buNone/>
            </a:pPr>
            <a:r>
              <a:rPr lang="en"/>
              <a:t>Data is stored in both multidimensional and relational database.</a:t>
            </a:r>
          </a:p>
          <a:p>
            <a:pPr marL="0" indent="0">
              <a:buNone/>
            </a:pPr>
            <a:r>
              <a:rPr lang="en"/>
              <a:t>HOLAP Speedy data retrieval makes it the best for "slicing and dicing"</a:t>
            </a:r>
          </a:p>
          <a:p>
            <a:pPr marL="0" indent="0">
              <a:buNone/>
            </a:pPr>
            <a:r>
              <a:rPr lang="en"/>
              <a:t>The setup allows more flexibility for handling data</a:t>
            </a:r>
          </a:p>
          <a:p>
            <a:pPr marL="0" indent="0">
              <a:buNone/>
            </a:pPr>
            <a:r>
              <a:rPr lang="en"/>
              <a:t>For heavy Processing data stored in relational database</a:t>
            </a:r>
          </a:p>
        </p:txBody>
      </p:sp>
      <p:sp>
        <p:nvSpPr>
          <p:cNvPr id="4" name="Arrow: Right 3">
            <a:extLst>
              <a:ext uri="{FF2B5EF4-FFF2-40B4-BE49-F238E27FC236}">
                <a16:creationId xmlns:a16="http://schemas.microsoft.com/office/drawing/2014/main" id="{E1942D81-2FD6-4FEC-BB99-4FCD51BDCD81}"/>
              </a:ext>
            </a:extLst>
          </p:cNvPr>
          <p:cNvSpPr/>
          <p:nvPr/>
        </p:nvSpPr>
        <p:spPr>
          <a:xfrm>
            <a:off x="1082420" y="1262633"/>
            <a:ext cx="323850" cy="17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0A1B4A7D-257A-4C9F-93E2-B0FDC897D2A5}"/>
              </a:ext>
            </a:extLst>
          </p:cNvPr>
          <p:cNvSpPr/>
          <p:nvPr/>
        </p:nvSpPr>
        <p:spPr>
          <a:xfrm>
            <a:off x="1071837" y="1715600"/>
            <a:ext cx="3429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DADDBB30-458F-4EBF-978B-4C207E67325A}"/>
              </a:ext>
            </a:extLst>
          </p:cNvPr>
          <p:cNvSpPr/>
          <p:nvPr/>
        </p:nvSpPr>
        <p:spPr>
          <a:xfrm>
            <a:off x="1072895" y="2108241"/>
            <a:ext cx="342900" cy="17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FEF2301-B427-4010-AAA0-96A1CAEC2A6B}"/>
              </a:ext>
            </a:extLst>
          </p:cNvPr>
          <p:cNvSpPr/>
          <p:nvPr/>
        </p:nvSpPr>
        <p:spPr>
          <a:xfrm>
            <a:off x="1094062" y="2906225"/>
            <a:ext cx="323850" cy="16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 food, fruit&#10;&#10;Description automatically generated">
            <a:extLst>
              <a:ext uri="{FF2B5EF4-FFF2-40B4-BE49-F238E27FC236}">
                <a16:creationId xmlns:a16="http://schemas.microsoft.com/office/drawing/2014/main" id="{32207EFC-C733-4F41-A351-DCC2D054369E}"/>
              </a:ext>
            </a:extLst>
          </p:cNvPr>
          <p:cNvPicPr>
            <a:picLocks noChangeAspect="1"/>
          </p:cNvPicPr>
          <p:nvPr/>
        </p:nvPicPr>
        <p:blipFill>
          <a:blip r:embed="rId2"/>
          <a:stretch>
            <a:fillRect/>
          </a:stretch>
        </p:blipFill>
        <p:spPr>
          <a:xfrm>
            <a:off x="11599727" y="6358270"/>
            <a:ext cx="592272" cy="499730"/>
          </a:xfrm>
          <a:prstGeom prst="rect">
            <a:avLst/>
          </a:prstGeom>
        </p:spPr>
      </p:pic>
    </p:spTree>
    <p:extLst>
      <p:ext uri="{BB962C8B-B14F-4D97-AF65-F5344CB8AC3E}">
        <p14:creationId xmlns:p14="http://schemas.microsoft.com/office/powerpoint/2010/main" val="345984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356B7AC-8991-4B6B-92E2-9EBB80DBB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A8AFFF25-F4D6-4BBC-841D-3B3014EDB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15684" y="0"/>
            <a:ext cx="5676316" cy="6858000"/>
          </a:xfrm>
          <a:custGeom>
            <a:avLst/>
            <a:gdLst>
              <a:gd name="connsiteX0" fmla="*/ 0 w 5676316"/>
              <a:gd name="connsiteY0" fmla="*/ 0 h 6858000"/>
              <a:gd name="connsiteX1" fmla="*/ 5676316 w 5676316"/>
              <a:gd name="connsiteY1" fmla="*/ 0 h 6858000"/>
              <a:gd name="connsiteX2" fmla="*/ 5676316 w 5676316"/>
              <a:gd name="connsiteY2" fmla="*/ 6858000 h 6858000"/>
              <a:gd name="connsiteX3" fmla="*/ 0 w 5676316"/>
              <a:gd name="connsiteY3" fmla="*/ 6858000 h 6858000"/>
              <a:gd name="connsiteX4" fmla="*/ 4763 w 5676316"/>
              <a:gd name="connsiteY4" fmla="*/ 6791325 h 6858000"/>
              <a:gd name="connsiteX5" fmla="*/ 12700 w 5676316"/>
              <a:gd name="connsiteY5" fmla="*/ 6735762 h 6858000"/>
              <a:gd name="connsiteX6" fmla="*/ 22225 w 5676316"/>
              <a:gd name="connsiteY6" fmla="*/ 6683375 h 6858000"/>
              <a:gd name="connsiteX7" fmla="*/ 38100 w 5676316"/>
              <a:gd name="connsiteY7" fmla="*/ 6640512 h 6858000"/>
              <a:gd name="connsiteX8" fmla="*/ 53975 w 5676316"/>
              <a:gd name="connsiteY8" fmla="*/ 6597650 h 6858000"/>
              <a:gd name="connsiteX9" fmla="*/ 73025 w 5676316"/>
              <a:gd name="connsiteY9" fmla="*/ 6561137 h 6858000"/>
              <a:gd name="connsiteX10" fmla="*/ 92075 w 5676316"/>
              <a:gd name="connsiteY10" fmla="*/ 6523037 h 6858000"/>
              <a:gd name="connsiteX11" fmla="*/ 109538 w 5676316"/>
              <a:gd name="connsiteY11" fmla="*/ 6488112 h 6858000"/>
              <a:gd name="connsiteX12" fmla="*/ 127000 w 5676316"/>
              <a:gd name="connsiteY12" fmla="*/ 6448425 h 6858000"/>
              <a:gd name="connsiteX13" fmla="*/ 142875 w 5676316"/>
              <a:gd name="connsiteY13" fmla="*/ 6407150 h 6858000"/>
              <a:gd name="connsiteX14" fmla="*/ 157163 w 5676316"/>
              <a:gd name="connsiteY14" fmla="*/ 6361112 h 6858000"/>
              <a:gd name="connsiteX15" fmla="*/ 168275 w 5676316"/>
              <a:gd name="connsiteY15" fmla="*/ 6311900 h 6858000"/>
              <a:gd name="connsiteX16" fmla="*/ 176213 w 5676316"/>
              <a:gd name="connsiteY16" fmla="*/ 6251575 h 6858000"/>
              <a:gd name="connsiteX17" fmla="*/ 179388 w 5676316"/>
              <a:gd name="connsiteY17" fmla="*/ 6183312 h 6858000"/>
              <a:gd name="connsiteX18" fmla="*/ 176213 w 5676316"/>
              <a:gd name="connsiteY18" fmla="*/ 6113462 h 6858000"/>
              <a:gd name="connsiteX19" fmla="*/ 168275 w 5676316"/>
              <a:gd name="connsiteY19" fmla="*/ 6056312 h 6858000"/>
              <a:gd name="connsiteX20" fmla="*/ 157163 w 5676316"/>
              <a:gd name="connsiteY20" fmla="*/ 6003925 h 6858000"/>
              <a:gd name="connsiteX21" fmla="*/ 142875 w 5676316"/>
              <a:gd name="connsiteY21" fmla="*/ 5956300 h 6858000"/>
              <a:gd name="connsiteX22" fmla="*/ 127000 w 5676316"/>
              <a:gd name="connsiteY22" fmla="*/ 5915025 h 6858000"/>
              <a:gd name="connsiteX23" fmla="*/ 107950 w 5676316"/>
              <a:gd name="connsiteY23" fmla="*/ 5876925 h 6858000"/>
              <a:gd name="connsiteX24" fmla="*/ 88900 w 5676316"/>
              <a:gd name="connsiteY24" fmla="*/ 5840412 h 6858000"/>
              <a:gd name="connsiteX25" fmla="*/ 69850 w 5676316"/>
              <a:gd name="connsiteY25" fmla="*/ 5802312 h 6858000"/>
              <a:gd name="connsiteX26" fmla="*/ 52388 w 5676316"/>
              <a:gd name="connsiteY26" fmla="*/ 5762625 h 6858000"/>
              <a:gd name="connsiteX27" fmla="*/ 34925 w 5676316"/>
              <a:gd name="connsiteY27" fmla="*/ 5721350 h 6858000"/>
              <a:gd name="connsiteX28" fmla="*/ 20638 w 5676316"/>
              <a:gd name="connsiteY28" fmla="*/ 5675312 h 6858000"/>
              <a:gd name="connsiteX29" fmla="*/ 11113 w 5676316"/>
              <a:gd name="connsiteY29" fmla="*/ 5622925 h 6858000"/>
              <a:gd name="connsiteX30" fmla="*/ 1588 w 5676316"/>
              <a:gd name="connsiteY30" fmla="*/ 5562600 h 6858000"/>
              <a:gd name="connsiteX31" fmla="*/ 0 w 5676316"/>
              <a:gd name="connsiteY31" fmla="*/ 5494337 h 6858000"/>
              <a:gd name="connsiteX32" fmla="*/ 1588 w 5676316"/>
              <a:gd name="connsiteY32" fmla="*/ 5426075 h 6858000"/>
              <a:gd name="connsiteX33" fmla="*/ 11113 w 5676316"/>
              <a:gd name="connsiteY33" fmla="*/ 5365750 h 6858000"/>
              <a:gd name="connsiteX34" fmla="*/ 20638 w 5676316"/>
              <a:gd name="connsiteY34" fmla="*/ 5313362 h 6858000"/>
              <a:gd name="connsiteX35" fmla="*/ 34925 w 5676316"/>
              <a:gd name="connsiteY35" fmla="*/ 5268912 h 6858000"/>
              <a:gd name="connsiteX36" fmla="*/ 52388 w 5676316"/>
              <a:gd name="connsiteY36" fmla="*/ 5226050 h 6858000"/>
              <a:gd name="connsiteX37" fmla="*/ 69850 w 5676316"/>
              <a:gd name="connsiteY37" fmla="*/ 5186362 h 6858000"/>
              <a:gd name="connsiteX38" fmla="*/ 88900 w 5676316"/>
              <a:gd name="connsiteY38" fmla="*/ 5149850 h 6858000"/>
              <a:gd name="connsiteX39" fmla="*/ 107950 w 5676316"/>
              <a:gd name="connsiteY39" fmla="*/ 5114925 h 6858000"/>
              <a:gd name="connsiteX40" fmla="*/ 127000 w 5676316"/>
              <a:gd name="connsiteY40" fmla="*/ 5075237 h 6858000"/>
              <a:gd name="connsiteX41" fmla="*/ 142875 w 5676316"/>
              <a:gd name="connsiteY41" fmla="*/ 5033962 h 6858000"/>
              <a:gd name="connsiteX42" fmla="*/ 157163 w 5676316"/>
              <a:gd name="connsiteY42" fmla="*/ 4987925 h 6858000"/>
              <a:gd name="connsiteX43" fmla="*/ 168275 w 5676316"/>
              <a:gd name="connsiteY43" fmla="*/ 4935537 h 6858000"/>
              <a:gd name="connsiteX44" fmla="*/ 176213 w 5676316"/>
              <a:gd name="connsiteY44" fmla="*/ 4875212 h 6858000"/>
              <a:gd name="connsiteX45" fmla="*/ 179388 w 5676316"/>
              <a:gd name="connsiteY45" fmla="*/ 4806950 h 6858000"/>
              <a:gd name="connsiteX46" fmla="*/ 176213 w 5676316"/>
              <a:gd name="connsiteY46" fmla="*/ 4738687 h 6858000"/>
              <a:gd name="connsiteX47" fmla="*/ 168275 w 5676316"/>
              <a:gd name="connsiteY47" fmla="*/ 4678362 h 6858000"/>
              <a:gd name="connsiteX48" fmla="*/ 157163 w 5676316"/>
              <a:gd name="connsiteY48" fmla="*/ 4625975 h 6858000"/>
              <a:gd name="connsiteX49" fmla="*/ 142875 w 5676316"/>
              <a:gd name="connsiteY49" fmla="*/ 4579937 h 6858000"/>
              <a:gd name="connsiteX50" fmla="*/ 127000 w 5676316"/>
              <a:gd name="connsiteY50" fmla="*/ 4537075 h 6858000"/>
              <a:gd name="connsiteX51" fmla="*/ 107950 w 5676316"/>
              <a:gd name="connsiteY51" fmla="*/ 4498975 h 6858000"/>
              <a:gd name="connsiteX52" fmla="*/ 69850 w 5676316"/>
              <a:gd name="connsiteY52" fmla="*/ 4424362 h 6858000"/>
              <a:gd name="connsiteX53" fmla="*/ 52388 w 5676316"/>
              <a:gd name="connsiteY53" fmla="*/ 4386262 h 6858000"/>
              <a:gd name="connsiteX54" fmla="*/ 34925 w 5676316"/>
              <a:gd name="connsiteY54" fmla="*/ 4343400 h 6858000"/>
              <a:gd name="connsiteX55" fmla="*/ 20638 w 5676316"/>
              <a:gd name="connsiteY55" fmla="*/ 4297362 h 6858000"/>
              <a:gd name="connsiteX56" fmla="*/ 11113 w 5676316"/>
              <a:gd name="connsiteY56" fmla="*/ 4244975 h 6858000"/>
              <a:gd name="connsiteX57" fmla="*/ 1588 w 5676316"/>
              <a:gd name="connsiteY57" fmla="*/ 4186237 h 6858000"/>
              <a:gd name="connsiteX58" fmla="*/ 0 w 5676316"/>
              <a:gd name="connsiteY58" fmla="*/ 4116387 h 6858000"/>
              <a:gd name="connsiteX59" fmla="*/ 1588 w 5676316"/>
              <a:gd name="connsiteY59" fmla="*/ 4048125 h 6858000"/>
              <a:gd name="connsiteX60" fmla="*/ 11113 w 5676316"/>
              <a:gd name="connsiteY60" fmla="*/ 3987800 h 6858000"/>
              <a:gd name="connsiteX61" fmla="*/ 20638 w 5676316"/>
              <a:gd name="connsiteY61" fmla="*/ 3935412 h 6858000"/>
              <a:gd name="connsiteX62" fmla="*/ 34925 w 5676316"/>
              <a:gd name="connsiteY62" fmla="*/ 3890962 h 6858000"/>
              <a:gd name="connsiteX63" fmla="*/ 52388 w 5676316"/>
              <a:gd name="connsiteY63" fmla="*/ 3848100 h 6858000"/>
              <a:gd name="connsiteX64" fmla="*/ 69850 w 5676316"/>
              <a:gd name="connsiteY64" fmla="*/ 3811587 h 6858000"/>
              <a:gd name="connsiteX65" fmla="*/ 107950 w 5676316"/>
              <a:gd name="connsiteY65" fmla="*/ 3736975 h 6858000"/>
              <a:gd name="connsiteX66" fmla="*/ 127000 w 5676316"/>
              <a:gd name="connsiteY66" fmla="*/ 3697287 h 6858000"/>
              <a:gd name="connsiteX67" fmla="*/ 142875 w 5676316"/>
              <a:gd name="connsiteY67" fmla="*/ 3656012 h 6858000"/>
              <a:gd name="connsiteX68" fmla="*/ 157163 w 5676316"/>
              <a:gd name="connsiteY68" fmla="*/ 3609975 h 6858000"/>
              <a:gd name="connsiteX69" fmla="*/ 168275 w 5676316"/>
              <a:gd name="connsiteY69" fmla="*/ 3557587 h 6858000"/>
              <a:gd name="connsiteX70" fmla="*/ 176213 w 5676316"/>
              <a:gd name="connsiteY70" fmla="*/ 3497262 h 6858000"/>
              <a:gd name="connsiteX71" fmla="*/ 179388 w 5676316"/>
              <a:gd name="connsiteY71" fmla="*/ 3427412 h 6858000"/>
              <a:gd name="connsiteX72" fmla="*/ 176213 w 5676316"/>
              <a:gd name="connsiteY72" fmla="*/ 3360737 h 6858000"/>
              <a:gd name="connsiteX73" fmla="*/ 168275 w 5676316"/>
              <a:gd name="connsiteY73" fmla="*/ 3300412 h 6858000"/>
              <a:gd name="connsiteX74" fmla="*/ 157163 w 5676316"/>
              <a:gd name="connsiteY74" fmla="*/ 3248025 h 6858000"/>
              <a:gd name="connsiteX75" fmla="*/ 142875 w 5676316"/>
              <a:gd name="connsiteY75" fmla="*/ 3201987 h 6858000"/>
              <a:gd name="connsiteX76" fmla="*/ 127000 w 5676316"/>
              <a:gd name="connsiteY76" fmla="*/ 3160712 h 6858000"/>
              <a:gd name="connsiteX77" fmla="*/ 107950 w 5676316"/>
              <a:gd name="connsiteY77" fmla="*/ 3121025 h 6858000"/>
              <a:gd name="connsiteX78" fmla="*/ 88900 w 5676316"/>
              <a:gd name="connsiteY78" fmla="*/ 3084512 h 6858000"/>
              <a:gd name="connsiteX79" fmla="*/ 69850 w 5676316"/>
              <a:gd name="connsiteY79" fmla="*/ 3046412 h 6858000"/>
              <a:gd name="connsiteX80" fmla="*/ 52388 w 5676316"/>
              <a:gd name="connsiteY80" fmla="*/ 3009900 h 6858000"/>
              <a:gd name="connsiteX81" fmla="*/ 34925 w 5676316"/>
              <a:gd name="connsiteY81" fmla="*/ 2967037 h 6858000"/>
              <a:gd name="connsiteX82" fmla="*/ 20638 w 5676316"/>
              <a:gd name="connsiteY82" fmla="*/ 2922587 h 6858000"/>
              <a:gd name="connsiteX83" fmla="*/ 11113 w 5676316"/>
              <a:gd name="connsiteY83" fmla="*/ 2868612 h 6858000"/>
              <a:gd name="connsiteX84" fmla="*/ 1588 w 5676316"/>
              <a:gd name="connsiteY84" fmla="*/ 2809875 h 6858000"/>
              <a:gd name="connsiteX85" fmla="*/ 0 w 5676316"/>
              <a:gd name="connsiteY85" fmla="*/ 2741612 h 6858000"/>
              <a:gd name="connsiteX86" fmla="*/ 1588 w 5676316"/>
              <a:gd name="connsiteY86" fmla="*/ 2671762 h 6858000"/>
              <a:gd name="connsiteX87" fmla="*/ 11113 w 5676316"/>
              <a:gd name="connsiteY87" fmla="*/ 2613025 h 6858000"/>
              <a:gd name="connsiteX88" fmla="*/ 20638 w 5676316"/>
              <a:gd name="connsiteY88" fmla="*/ 2560637 h 6858000"/>
              <a:gd name="connsiteX89" fmla="*/ 34925 w 5676316"/>
              <a:gd name="connsiteY89" fmla="*/ 2513012 h 6858000"/>
              <a:gd name="connsiteX90" fmla="*/ 52388 w 5676316"/>
              <a:gd name="connsiteY90" fmla="*/ 2471737 h 6858000"/>
              <a:gd name="connsiteX91" fmla="*/ 69850 w 5676316"/>
              <a:gd name="connsiteY91" fmla="*/ 2433637 h 6858000"/>
              <a:gd name="connsiteX92" fmla="*/ 88900 w 5676316"/>
              <a:gd name="connsiteY92" fmla="*/ 2395537 h 6858000"/>
              <a:gd name="connsiteX93" fmla="*/ 107950 w 5676316"/>
              <a:gd name="connsiteY93" fmla="*/ 2359025 h 6858000"/>
              <a:gd name="connsiteX94" fmla="*/ 127000 w 5676316"/>
              <a:gd name="connsiteY94" fmla="*/ 2319337 h 6858000"/>
              <a:gd name="connsiteX95" fmla="*/ 142875 w 5676316"/>
              <a:gd name="connsiteY95" fmla="*/ 2278062 h 6858000"/>
              <a:gd name="connsiteX96" fmla="*/ 157163 w 5676316"/>
              <a:gd name="connsiteY96" fmla="*/ 2232025 h 6858000"/>
              <a:gd name="connsiteX97" fmla="*/ 168275 w 5676316"/>
              <a:gd name="connsiteY97" fmla="*/ 2179637 h 6858000"/>
              <a:gd name="connsiteX98" fmla="*/ 176213 w 5676316"/>
              <a:gd name="connsiteY98" fmla="*/ 2119312 h 6858000"/>
              <a:gd name="connsiteX99" fmla="*/ 179388 w 5676316"/>
              <a:gd name="connsiteY99" fmla="*/ 2051050 h 6858000"/>
              <a:gd name="connsiteX100" fmla="*/ 176213 w 5676316"/>
              <a:gd name="connsiteY100" fmla="*/ 1982787 h 6858000"/>
              <a:gd name="connsiteX101" fmla="*/ 168275 w 5676316"/>
              <a:gd name="connsiteY101" fmla="*/ 1922462 h 6858000"/>
              <a:gd name="connsiteX102" fmla="*/ 157163 w 5676316"/>
              <a:gd name="connsiteY102" fmla="*/ 1870075 h 6858000"/>
              <a:gd name="connsiteX103" fmla="*/ 142875 w 5676316"/>
              <a:gd name="connsiteY103" fmla="*/ 1824037 h 6858000"/>
              <a:gd name="connsiteX104" fmla="*/ 127000 w 5676316"/>
              <a:gd name="connsiteY104" fmla="*/ 1782762 h 6858000"/>
              <a:gd name="connsiteX105" fmla="*/ 107950 w 5676316"/>
              <a:gd name="connsiteY105" fmla="*/ 1743075 h 6858000"/>
              <a:gd name="connsiteX106" fmla="*/ 88900 w 5676316"/>
              <a:gd name="connsiteY106" fmla="*/ 1708150 h 6858000"/>
              <a:gd name="connsiteX107" fmla="*/ 69850 w 5676316"/>
              <a:gd name="connsiteY107" fmla="*/ 1671637 h 6858000"/>
              <a:gd name="connsiteX108" fmla="*/ 52388 w 5676316"/>
              <a:gd name="connsiteY108" fmla="*/ 1631950 h 6858000"/>
              <a:gd name="connsiteX109" fmla="*/ 34925 w 5676316"/>
              <a:gd name="connsiteY109" fmla="*/ 1589087 h 6858000"/>
              <a:gd name="connsiteX110" fmla="*/ 20638 w 5676316"/>
              <a:gd name="connsiteY110" fmla="*/ 1544637 h 6858000"/>
              <a:gd name="connsiteX111" fmla="*/ 11113 w 5676316"/>
              <a:gd name="connsiteY111" fmla="*/ 1492250 h 6858000"/>
              <a:gd name="connsiteX112" fmla="*/ 1588 w 5676316"/>
              <a:gd name="connsiteY112" fmla="*/ 1431925 h 6858000"/>
              <a:gd name="connsiteX113" fmla="*/ 0 w 5676316"/>
              <a:gd name="connsiteY113" fmla="*/ 1363662 h 6858000"/>
              <a:gd name="connsiteX114" fmla="*/ 1588 w 5676316"/>
              <a:gd name="connsiteY114" fmla="*/ 1295400 h 6858000"/>
              <a:gd name="connsiteX115" fmla="*/ 11113 w 5676316"/>
              <a:gd name="connsiteY115" fmla="*/ 1235075 h 6858000"/>
              <a:gd name="connsiteX116" fmla="*/ 20638 w 5676316"/>
              <a:gd name="connsiteY116" fmla="*/ 1182687 h 6858000"/>
              <a:gd name="connsiteX117" fmla="*/ 34925 w 5676316"/>
              <a:gd name="connsiteY117" fmla="*/ 1136650 h 6858000"/>
              <a:gd name="connsiteX118" fmla="*/ 52388 w 5676316"/>
              <a:gd name="connsiteY118" fmla="*/ 1095375 h 6858000"/>
              <a:gd name="connsiteX119" fmla="*/ 69850 w 5676316"/>
              <a:gd name="connsiteY119" fmla="*/ 1055687 h 6858000"/>
              <a:gd name="connsiteX120" fmla="*/ 88900 w 5676316"/>
              <a:gd name="connsiteY120" fmla="*/ 1017587 h 6858000"/>
              <a:gd name="connsiteX121" fmla="*/ 107950 w 5676316"/>
              <a:gd name="connsiteY121" fmla="*/ 981075 h 6858000"/>
              <a:gd name="connsiteX122" fmla="*/ 127000 w 5676316"/>
              <a:gd name="connsiteY122" fmla="*/ 942975 h 6858000"/>
              <a:gd name="connsiteX123" fmla="*/ 142875 w 5676316"/>
              <a:gd name="connsiteY123" fmla="*/ 901700 h 6858000"/>
              <a:gd name="connsiteX124" fmla="*/ 157163 w 5676316"/>
              <a:gd name="connsiteY124" fmla="*/ 854075 h 6858000"/>
              <a:gd name="connsiteX125" fmla="*/ 168275 w 5676316"/>
              <a:gd name="connsiteY125" fmla="*/ 801687 h 6858000"/>
              <a:gd name="connsiteX126" fmla="*/ 176213 w 5676316"/>
              <a:gd name="connsiteY126" fmla="*/ 744537 h 6858000"/>
              <a:gd name="connsiteX127" fmla="*/ 179388 w 5676316"/>
              <a:gd name="connsiteY127" fmla="*/ 673100 h 6858000"/>
              <a:gd name="connsiteX128" fmla="*/ 176213 w 5676316"/>
              <a:gd name="connsiteY128" fmla="*/ 606425 h 6858000"/>
              <a:gd name="connsiteX129" fmla="*/ 168275 w 5676316"/>
              <a:gd name="connsiteY129" fmla="*/ 546100 h 6858000"/>
              <a:gd name="connsiteX130" fmla="*/ 157163 w 5676316"/>
              <a:gd name="connsiteY130" fmla="*/ 496887 h 6858000"/>
              <a:gd name="connsiteX131" fmla="*/ 142875 w 5676316"/>
              <a:gd name="connsiteY131" fmla="*/ 450850 h 6858000"/>
              <a:gd name="connsiteX132" fmla="*/ 127000 w 5676316"/>
              <a:gd name="connsiteY132" fmla="*/ 409575 h 6858000"/>
              <a:gd name="connsiteX133" fmla="*/ 109538 w 5676316"/>
              <a:gd name="connsiteY133" fmla="*/ 369887 h 6858000"/>
              <a:gd name="connsiteX134" fmla="*/ 92075 w 5676316"/>
              <a:gd name="connsiteY134" fmla="*/ 334962 h 6858000"/>
              <a:gd name="connsiteX135" fmla="*/ 73025 w 5676316"/>
              <a:gd name="connsiteY135" fmla="*/ 296862 h 6858000"/>
              <a:gd name="connsiteX136" fmla="*/ 53975 w 5676316"/>
              <a:gd name="connsiteY136" fmla="*/ 260350 h 6858000"/>
              <a:gd name="connsiteX137" fmla="*/ 38100 w 5676316"/>
              <a:gd name="connsiteY137" fmla="*/ 217487 h 6858000"/>
              <a:gd name="connsiteX138" fmla="*/ 22225 w 5676316"/>
              <a:gd name="connsiteY138" fmla="*/ 174625 h 6858000"/>
              <a:gd name="connsiteX139" fmla="*/ 12700 w 5676316"/>
              <a:gd name="connsiteY139" fmla="*/ 122237 h 6858000"/>
              <a:gd name="connsiteX140" fmla="*/ 4763 w 5676316"/>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676316" h="6858000">
                <a:moveTo>
                  <a:pt x="0" y="0"/>
                </a:moveTo>
                <a:lnTo>
                  <a:pt x="5676316" y="0"/>
                </a:lnTo>
                <a:lnTo>
                  <a:pt x="5676316"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C2AC4E-3B1D-4AC0-9370-774E1CCC9022}"/>
              </a:ext>
            </a:extLst>
          </p:cNvPr>
          <p:cNvSpPr>
            <a:spLocks noGrp="1"/>
          </p:cNvSpPr>
          <p:nvPr>
            <p:ph type="title"/>
          </p:nvPr>
        </p:nvSpPr>
        <p:spPr>
          <a:xfrm>
            <a:off x="7151914" y="382384"/>
            <a:ext cx="4593772" cy="1821185"/>
          </a:xfrm>
        </p:spPr>
        <p:txBody>
          <a:bodyPr anchor="ctr">
            <a:normAutofit/>
          </a:bodyPr>
          <a:lstStyle/>
          <a:p>
            <a:r>
              <a:rPr lang="en-US" sz="4000"/>
              <a:t>Criterion 2: performance</a:t>
            </a:r>
          </a:p>
        </p:txBody>
      </p:sp>
      <p:pic>
        <p:nvPicPr>
          <p:cNvPr id="14" name="Picture 4" descr="A screenshot of a cell phone&#10;&#10;Description generated with very high confidence">
            <a:extLst>
              <a:ext uri="{FF2B5EF4-FFF2-40B4-BE49-F238E27FC236}">
                <a16:creationId xmlns:a16="http://schemas.microsoft.com/office/drawing/2014/main" id="{FA1A31CF-8B53-4694-901F-3151FB77ABF1}"/>
              </a:ext>
            </a:extLst>
          </p:cNvPr>
          <p:cNvPicPr>
            <a:picLocks noChangeAspect="1"/>
          </p:cNvPicPr>
          <p:nvPr/>
        </p:nvPicPr>
        <p:blipFill rotWithShape="1">
          <a:blip r:embed="rId2"/>
          <a:srcRect b="2485"/>
          <a:stretch/>
        </p:blipFill>
        <p:spPr>
          <a:xfrm>
            <a:off x="20" y="10"/>
            <a:ext cx="6577170" cy="3383270"/>
          </a:xfrm>
          <a:custGeom>
            <a:avLst/>
            <a:gdLst/>
            <a:ahLst/>
            <a:cxnLst/>
            <a:rect l="l" t="t" r="r" b="b"/>
            <a:pathLst>
              <a:path w="6577190" h="3383280">
                <a:moveTo>
                  <a:pt x="0" y="0"/>
                </a:moveTo>
                <a:lnTo>
                  <a:pt x="6397802" y="0"/>
                </a:lnTo>
                <a:lnTo>
                  <a:pt x="6402565" y="66675"/>
                </a:lnTo>
                <a:lnTo>
                  <a:pt x="6410502" y="122237"/>
                </a:lnTo>
                <a:lnTo>
                  <a:pt x="6420027" y="174625"/>
                </a:lnTo>
                <a:lnTo>
                  <a:pt x="6435902" y="217487"/>
                </a:lnTo>
                <a:lnTo>
                  <a:pt x="6451777" y="260350"/>
                </a:lnTo>
                <a:lnTo>
                  <a:pt x="6470827" y="296862"/>
                </a:lnTo>
                <a:lnTo>
                  <a:pt x="6489877" y="334962"/>
                </a:lnTo>
                <a:lnTo>
                  <a:pt x="6507340" y="369887"/>
                </a:lnTo>
                <a:lnTo>
                  <a:pt x="6524802" y="409575"/>
                </a:lnTo>
                <a:lnTo>
                  <a:pt x="6540677" y="450850"/>
                </a:lnTo>
                <a:lnTo>
                  <a:pt x="6554965" y="496887"/>
                </a:lnTo>
                <a:lnTo>
                  <a:pt x="6566077" y="546100"/>
                </a:lnTo>
                <a:lnTo>
                  <a:pt x="6574015" y="606425"/>
                </a:lnTo>
                <a:lnTo>
                  <a:pt x="6577190" y="673100"/>
                </a:lnTo>
                <a:lnTo>
                  <a:pt x="6574015" y="744537"/>
                </a:lnTo>
                <a:lnTo>
                  <a:pt x="6566077" y="801687"/>
                </a:lnTo>
                <a:lnTo>
                  <a:pt x="6554965" y="854075"/>
                </a:lnTo>
                <a:lnTo>
                  <a:pt x="6540677" y="901700"/>
                </a:lnTo>
                <a:lnTo>
                  <a:pt x="6524802" y="942975"/>
                </a:lnTo>
                <a:lnTo>
                  <a:pt x="6505752" y="981075"/>
                </a:lnTo>
                <a:lnTo>
                  <a:pt x="6486702" y="1017587"/>
                </a:lnTo>
                <a:lnTo>
                  <a:pt x="6467652" y="1055687"/>
                </a:lnTo>
                <a:lnTo>
                  <a:pt x="6450190" y="1095375"/>
                </a:lnTo>
                <a:lnTo>
                  <a:pt x="6432727" y="1136650"/>
                </a:lnTo>
                <a:lnTo>
                  <a:pt x="6418440" y="1182687"/>
                </a:lnTo>
                <a:lnTo>
                  <a:pt x="6408915" y="1235075"/>
                </a:lnTo>
                <a:lnTo>
                  <a:pt x="6399390" y="1295400"/>
                </a:lnTo>
                <a:lnTo>
                  <a:pt x="6397802" y="1363662"/>
                </a:lnTo>
                <a:lnTo>
                  <a:pt x="6399390" y="1431925"/>
                </a:lnTo>
                <a:lnTo>
                  <a:pt x="6408915" y="1492250"/>
                </a:lnTo>
                <a:lnTo>
                  <a:pt x="6418440" y="1544637"/>
                </a:lnTo>
                <a:lnTo>
                  <a:pt x="6432727" y="1589087"/>
                </a:lnTo>
                <a:lnTo>
                  <a:pt x="6450190" y="1631950"/>
                </a:lnTo>
                <a:lnTo>
                  <a:pt x="6467652" y="1671637"/>
                </a:lnTo>
                <a:lnTo>
                  <a:pt x="6486702" y="1708150"/>
                </a:lnTo>
                <a:lnTo>
                  <a:pt x="6505752" y="1743075"/>
                </a:lnTo>
                <a:lnTo>
                  <a:pt x="6524802" y="1782762"/>
                </a:lnTo>
                <a:lnTo>
                  <a:pt x="6540677" y="1824037"/>
                </a:lnTo>
                <a:lnTo>
                  <a:pt x="6554965" y="1870075"/>
                </a:lnTo>
                <a:lnTo>
                  <a:pt x="6566077" y="1922462"/>
                </a:lnTo>
                <a:lnTo>
                  <a:pt x="6574015" y="1982787"/>
                </a:lnTo>
                <a:lnTo>
                  <a:pt x="6577190" y="2051050"/>
                </a:lnTo>
                <a:lnTo>
                  <a:pt x="6574015" y="2119312"/>
                </a:lnTo>
                <a:lnTo>
                  <a:pt x="6566077" y="2179637"/>
                </a:lnTo>
                <a:lnTo>
                  <a:pt x="6554965" y="2232025"/>
                </a:lnTo>
                <a:lnTo>
                  <a:pt x="6540677" y="2278062"/>
                </a:lnTo>
                <a:lnTo>
                  <a:pt x="6524802" y="2319337"/>
                </a:lnTo>
                <a:lnTo>
                  <a:pt x="6505752" y="2359025"/>
                </a:lnTo>
                <a:lnTo>
                  <a:pt x="6486702" y="2395537"/>
                </a:lnTo>
                <a:lnTo>
                  <a:pt x="6467652" y="2433637"/>
                </a:lnTo>
                <a:lnTo>
                  <a:pt x="6450190" y="2471737"/>
                </a:lnTo>
                <a:lnTo>
                  <a:pt x="6432727" y="2513012"/>
                </a:lnTo>
                <a:lnTo>
                  <a:pt x="6418440" y="2560637"/>
                </a:lnTo>
                <a:lnTo>
                  <a:pt x="6408915" y="2613025"/>
                </a:lnTo>
                <a:lnTo>
                  <a:pt x="6399390" y="2671762"/>
                </a:lnTo>
                <a:lnTo>
                  <a:pt x="6397802" y="2741612"/>
                </a:lnTo>
                <a:lnTo>
                  <a:pt x="6399390" y="2809875"/>
                </a:lnTo>
                <a:lnTo>
                  <a:pt x="6408915" y="2868612"/>
                </a:lnTo>
                <a:lnTo>
                  <a:pt x="6418440" y="2922587"/>
                </a:lnTo>
                <a:lnTo>
                  <a:pt x="6432727" y="2967037"/>
                </a:lnTo>
                <a:lnTo>
                  <a:pt x="6450190" y="3009900"/>
                </a:lnTo>
                <a:lnTo>
                  <a:pt x="6467652" y="3046412"/>
                </a:lnTo>
                <a:lnTo>
                  <a:pt x="6486702" y="3084512"/>
                </a:lnTo>
                <a:lnTo>
                  <a:pt x="6505752" y="3121025"/>
                </a:lnTo>
                <a:lnTo>
                  <a:pt x="6524802" y="3160712"/>
                </a:lnTo>
                <a:lnTo>
                  <a:pt x="6540677" y="3201987"/>
                </a:lnTo>
                <a:lnTo>
                  <a:pt x="6554965" y="3248025"/>
                </a:lnTo>
                <a:lnTo>
                  <a:pt x="6566077" y="3300412"/>
                </a:lnTo>
                <a:lnTo>
                  <a:pt x="6574015" y="3360737"/>
                </a:lnTo>
                <a:lnTo>
                  <a:pt x="6575089" y="3383280"/>
                </a:lnTo>
                <a:lnTo>
                  <a:pt x="0" y="3383280"/>
                </a:lnTo>
                <a:close/>
              </a:path>
            </a:pathLst>
          </a:custGeom>
        </p:spPr>
      </p:pic>
      <p:pic>
        <p:nvPicPr>
          <p:cNvPr id="4" name="Picture 4" descr="A screenshot of a cell phone&#10;&#10;Description generated with very high confidence">
            <a:extLst>
              <a:ext uri="{FF2B5EF4-FFF2-40B4-BE49-F238E27FC236}">
                <a16:creationId xmlns:a16="http://schemas.microsoft.com/office/drawing/2014/main" id="{8ED62D31-0774-4963-A981-B490699737A9}"/>
              </a:ext>
            </a:extLst>
          </p:cNvPr>
          <p:cNvPicPr>
            <a:picLocks noChangeAspect="1"/>
          </p:cNvPicPr>
          <p:nvPr/>
        </p:nvPicPr>
        <p:blipFill rotWithShape="1">
          <a:blip r:embed="rId3"/>
          <a:srcRect b="34052"/>
          <a:stretch/>
        </p:blipFill>
        <p:spPr>
          <a:xfrm>
            <a:off x="20" y="3474720"/>
            <a:ext cx="6577170" cy="3383280"/>
          </a:xfrm>
          <a:custGeom>
            <a:avLst/>
            <a:gdLst/>
            <a:ahLst/>
            <a:cxnLst/>
            <a:rect l="l" t="t" r="r" b="b"/>
            <a:pathLst>
              <a:path w="6577190" h="3383280">
                <a:moveTo>
                  <a:pt x="0" y="0"/>
                </a:moveTo>
                <a:lnTo>
                  <a:pt x="6575040" y="0"/>
                </a:lnTo>
                <a:lnTo>
                  <a:pt x="6574015" y="22542"/>
                </a:lnTo>
                <a:lnTo>
                  <a:pt x="6566077" y="82867"/>
                </a:lnTo>
                <a:lnTo>
                  <a:pt x="6554965" y="135255"/>
                </a:lnTo>
                <a:lnTo>
                  <a:pt x="6540677" y="181292"/>
                </a:lnTo>
                <a:lnTo>
                  <a:pt x="6524802" y="222567"/>
                </a:lnTo>
                <a:lnTo>
                  <a:pt x="6505752" y="262255"/>
                </a:lnTo>
                <a:lnTo>
                  <a:pt x="6467652" y="336867"/>
                </a:lnTo>
                <a:lnTo>
                  <a:pt x="6450190" y="373380"/>
                </a:lnTo>
                <a:lnTo>
                  <a:pt x="6432727" y="416242"/>
                </a:lnTo>
                <a:lnTo>
                  <a:pt x="6418440" y="460692"/>
                </a:lnTo>
                <a:lnTo>
                  <a:pt x="6408915" y="513080"/>
                </a:lnTo>
                <a:lnTo>
                  <a:pt x="6399390" y="573405"/>
                </a:lnTo>
                <a:lnTo>
                  <a:pt x="6397802" y="641667"/>
                </a:lnTo>
                <a:lnTo>
                  <a:pt x="6399390" y="711517"/>
                </a:lnTo>
                <a:lnTo>
                  <a:pt x="6408915" y="770255"/>
                </a:lnTo>
                <a:lnTo>
                  <a:pt x="6418440" y="822642"/>
                </a:lnTo>
                <a:lnTo>
                  <a:pt x="6432727" y="868680"/>
                </a:lnTo>
                <a:lnTo>
                  <a:pt x="6450190" y="911542"/>
                </a:lnTo>
                <a:lnTo>
                  <a:pt x="6467652" y="949642"/>
                </a:lnTo>
                <a:lnTo>
                  <a:pt x="6505752" y="1024255"/>
                </a:lnTo>
                <a:lnTo>
                  <a:pt x="6524802" y="1062355"/>
                </a:lnTo>
                <a:lnTo>
                  <a:pt x="6540677" y="1105217"/>
                </a:lnTo>
                <a:lnTo>
                  <a:pt x="6554965" y="1151255"/>
                </a:lnTo>
                <a:lnTo>
                  <a:pt x="6566077" y="1203642"/>
                </a:lnTo>
                <a:lnTo>
                  <a:pt x="6574015" y="1263967"/>
                </a:lnTo>
                <a:lnTo>
                  <a:pt x="6577190" y="1332230"/>
                </a:lnTo>
                <a:lnTo>
                  <a:pt x="6574015" y="1400492"/>
                </a:lnTo>
                <a:lnTo>
                  <a:pt x="6566077" y="1460817"/>
                </a:lnTo>
                <a:lnTo>
                  <a:pt x="6554965" y="1513205"/>
                </a:lnTo>
                <a:lnTo>
                  <a:pt x="6540677" y="1559242"/>
                </a:lnTo>
                <a:lnTo>
                  <a:pt x="6524802" y="1600517"/>
                </a:lnTo>
                <a:lnTo>
                  <a:pt x="6505752" y="1640205"/>
                </a:lnTo>
                <a:lnTo>
                  <a:pt x="6486702" y="1675130"/>
                </a:lnTo>
                <a:lnTo>
                  <a:pt x="6467652" y="1711642"/>
                </a:lnTo>
                <a:lnTo>
                  <a:pt x="6450190" y="1751330"/>
                </a:lnTo>
                <a:lnTo>
                  <a:pt x="6432727" y="1794192"/>
                </a:lnTo>
                <a:lnTo>
                  <a:pt x="6418440" y="1838642"/>
                </a:lnTo>
                <a:lnTo>
                  <a:pt x="6408915" y="1891030"/>
                </a:lnTo>
                <a:lnTo>
                  <a:pt x="6399390" y="1951355"/>
                </a:lnTo>
                <a:lnTo>
                  <a:pt x="6397802" y="2019617"/>
                </a:lnTo>
                <a:lnTo>
                  <a:pt x="6399390" y="2087880"/>
                </a:lnTo>
                <a:lnTo>
                  <a:pt x="6408915" y="2148205"/>
                </a:lnTo>
                <a:lnTo>
                  <a:pt x="6418440" y="2200592"/>
                </a:lnTo>
                <a:lnTo>
                  <a:pt x="6432727" y="2246630"/>
                </a:lnTo>
                <a:lnTo>
                  <a:pt x="6450190" y="2287905"/>
                </a:lnTo>
                <a:lnTo>
                  <a:pt x="6467652" y="2327592"/>
                </a:lnTo>
                <a:lnTo>
                  <a:pt x="6486702" y="2365692"/>
                </a:lnTo>
                <a:lnTo>
                  <a:pt x="6505752" y="2402205"/>
                </a:lnTo>
                <a:lnTo>
                  <a:pt x="6524802" y="2440305"/>
                </a:lnTo>
                <a:lnTo>
                  <a:pt x="6540677" y="2481580"/>
                </a:lnTo>
                <a:lnTo>
                  <a:pt x="6554965" y="2529205"/>
                </a:lnTo>
                <a:lnTo>
                  <a:pt x="6566077" y="2581592"/>
                </a:lnTo>
                <a:lnTo>
                  <a:pt x="6574015" y="2638742"/>
                </a:lnTo>
                <a:lnTo>
                  <a:pt x="6577190" y="2708592"/>
                </a:lnTo>
                <a:lnTo>
                  <a:pt x="6574015" y="2776855"/>
                </a:lnTo>
                <a:lnTo>
                  <a:pt x="6566077" y="2837180"/>
                </a:lnTo>
                <a:lnTo>
                  <a:pt x="6554965" y="2886392"/>
                </a:lnTo>
                <a:lnTo>
                  <a:pt x="6540677" y="2932430"/>
                </a:lnTo>
                <a:lnTo>
                  <a:pt x="6524802" y="2973705"/>
                </a:lnTo>
                <a:lnTo>
                  <a:pt x="6507340" y="3013392"/>
                </a:lnTo>
                <a:lnTo>
                  <a:pt x="6489877" y="3048317"/>
                </a:lnTo>
                <a:lnTo>
                  <a:pt x="6470827" y="3086417"/>
                </a:lnTo>
                <a:lnTo>
                  <a:pt x="6451777" y="3122930"/>
                </a:lnTo>
                <a:lnTo>
                  <a:pt x="6435902" y="3165792"/>
                </a:lnTo>
                <a:lnTo>
                  <a:pt x="6420027" y="3208655"/>
                </a:lnTo>
                <a:lnTo>
                  <a:pt x="6410502" y="3261042"/>
                </a:lnTo>
                <a:lnTo>
                  <a:pt x="6402565" y="3316605"/>
                </a:lnTo>
                <a:lnTo>
                  <a:pt x="6397802" y="3383280"/>
                </a:lnTo>
                <a:lnTo>
                  <a:pt x="0" y="3383280"/>
                </a:lnTo>
                <a:close/>
              </a:path>
            </a:pathLst>
          </a:custGeom>
        </p:spPr>
      </p:pic>
      <p:sp>
        <p:nvSpPr>
          <p:cNvPr id="3" name="Content Placeholder 2">
            <a:extLst>
              <a:ext uri="{FF2B5EF4-FFF2-40B4-BE49-F238E27FC236}">
                <a16:creationId xmlns:a16="http://schemas.microsoft.com/office/drawing/2014/main" id="{64CBA8E9-26C6-4CAC-A554-95173CF7F9EB}"/>
              </a:ext>
            </a:extLst>
          </p:cNvPr>
          <p:cNvSpPr>
            <a:spLocks noGrp="1"/>
          </p:cNvSpPr>
          <p:nvPr>
            <p:ph idx="1"/>
          </p:nvPr>
        </p:nvSpPr>
        <p:spPr>
          <a:xfrm>
            <a:off x="6690951" y="2375505"/>
            <a:ext cx="5423100" cy="3710915"/>
          </a:xfrm>
        </p:spPr>
        <p:txBody>
          <a:bodyPr vert="horz" lIns="91440" tIns="45720" rIns="91440" bIns="45720" rtlCol="0" anchor="t">
            <a:normAutofit/>
          </a:bodyPr>
          <a:lstStyle/>
          <a:p>
            <a:r>
              <a:rPr lang="en-US">
                <a:solidFill>
                  <a:schemeClr val="tx1"/>
                </a:solidFill>
              </a:rPr>
              <a:t>High-performance data accessibilities crossover all the sources.</a:t>
            </a:r>
          </a:p>
          <a:p>
            <a:r>
              <a:rPr lang="en-US">
                <a:solidFill>
                  <a:schemeClr val="tx1"/>
                </a:solidFill>
              </a:rPr>
              <a:t>Improve scalability by enabling or disabling Content Manager</a:t>
            </a:r>
          </a:p>
          <a:p>
            <a:r>
              <a:rPr lang="en-US">
                <a:solidFill>
                  <a:schemeClr val="tx1"/>
                </a:solidFill>
              </a:rPr>
              <a:t>Metric Studio</a:t>
            </a:r>
          </a:p>
          <a:p>
            <a:r>
              <a:rPr lang="en-US">
                <a:solidFill>
                  <a:schemeClr val="tx1"/>
                </a:solidFill>
              </a:rPr>
              <a:t>Event Studio</a:t>
            </a:r>
          </a:p>
          <a:p>
            <a:r>
              <a:rPr lang="en-US">
                <a:solidFill>
                  <a:schemeClr val="tx1"/>
                </a:solidFill>
              </a:rPr>
              <a:t>Setup performance metrics to monitor each server or a group of servers</a:t>
            </a:r>
          </a:p>
          <a:p>
            <a:endParaRPr lang="en-US">
              <a:solidFill>
                <a:schemeClr val="tx1"/>
              </a:solidFill>
            </a:endParaRPr>
          </a:p>
          <a:p>
            <a:endParaRPr lang="en-US">
              <a:solidFill>
                <a:schemeClr val="tx1"/>
              </a:solidFill>
            </a:endParaRPr>
          </a:p>
          <a:p>
            <a:endParaRPr lang="en-US">
              <a:solidFill>
                <a:schemeClr val="tx1"/>
              </a:solidFill>
            </a:endParaRPr>
          </a:p>
        </p:txBody>
      </p:sp>
      <p:pic>
        <p:nvPicPr>
          <p:cNvPr id="8" name="Picture 7" descr="A picture containing drawing, food, fruit&#10;&#10;Description automatically generated">
            <a:extLst>
              <a:ext uri="{FF2B5EF4-FFF2-40B4-BE49-F238E27FC236}">
                <a16:creationId xmlns:a16="http://schemas.microsoft.com/office/drawing/2014/main" id="{F24BECCC-9D22-404D-A7B7-91696B69B1B6}"/>
              </a:ext>
            </a:extLst>
          </p:cNvPr>
          <p:cNvPicPr>
            <a:picLocks noChangeAspect="1"/>
          </p:cNvPicPr>
          <p:nvPr/>
        </p:nvPicPr>
        <p:blipFill>
          <a:blip r:embed="rId4"/>
          <a:stretch>
            <a:fillRect/>
          </a:stretch>
        </p:blipFill>
        <p:spPr>
          <a:xfrm>
            <a:off x="11738803" y="6475616"/>
            <a:ext cx="453196" cy="382384"/>
          </a:xfrm>
          <a:prstGeom prst="rect">
            <a:avLst/>
          </a:prstGeom>
        </p:spPr>
      </p:pic>
    </p:spTree>
    <p:extLst>
      <p:ext uri="{BB962C8B-B14F-4D97-AF65-F5344CB8AC3E}">
        <p14:creationId xmlns:p14="http://schemas.microsoft.com/office/powerpoint/2010/main" val="123857099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1132</Words>
  <Application>Microsoft Office PowerPoint</Application>
  <PresentationFormat>Widescreen</PresentationFormat>
  <Paragraphs>229</Paragraphs>
  <Slides>28</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Gill Sans MT</vt:lpstr>
      <vt:lpstr>Impact</vt:lpstr>
      <vt:lpstr>Times New Roman</vt:lpstr>
      <vt:lpstr>Badge</vt:lpstr>
      <vt:lpstr>Olap tools</vt:lpstr>
      <vt:lpstr>agenda</vt:lpstr>
      <vt:lpstr>Brief overview of oLAP (Online Analytical Processing)</vt:lpstr>
      <vt:lpstr>Types of OLAP Include: Molap (Multidimensional Online Analytical Processing) </vt:lpstr>
      <vt:lpstr>OLAP Tools :  IBM Cognos  vs Sisense </vt:lpstr>
      <vt:lpstr>IBM Cognos Overview</vt:lpstr>
      <vt:lpstr>IBM Cognos Business Intelligence Suite</vt:lpstr>
      <vt:lpstr>Criterion 1: How does IBM Cognos deal with multidimensional dataset or data</vt:lpstr>
      <vt:lpstr>Criterion 2: performance</vt:lpstr>
      <vt:lpstr>Staging Area</vt:lpstr>
      <vt:lpstr>Criterion 3: Security</vt:lpstr>
      <vt:lpstr>Criterion 4: Average Cost of ownership</vt:lpstr>
      <vt:lpstr>Criterion 5: IBM Cognos  usability &amp; limitations</vt:lpstr>
      <vt:lpstr>PowerPoint Presentation</vt:lpstr>
      <vt:lpstr>Sisense overview</vt:lpstr>
      <vt:lpstr>What can you do with sisense?</vt:lpstr>
      <vt:lpstr>Sisense Dashboard functions</vt:lpstr>
      <vt:lpstr>Criterion: cube- ELASTICUBE MODEL</vt:lpstr>
      <vt:lpstr>Criterion: cube – LIVE MODEL</vt:lpstr>
      <vt:lpstr> Criterion: Query &amp; Storage Performance</vt:lpstr>
      <vt:lpstr>Criterion Security</vt:lpstr>
      <vt:lpstr>Criterion: COST OF OWNERSHIP</vt:lpstr>
      <vt:lpstr>Criterion: Usability &amp; LIMITATIONS</vt:lpstr>
      <vt:lpstr>Comparative summary</vt:lpstr>
      <vt:lpstr>Comparison contd.</vt:lpstr>
      <vt:lpstr>Conclusion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Olap tools</dc:title>
  <dc:creator>Lade Adejayan</dc:creator>
  <cp:lastModifiedBy>abdou mfonka nsangou</cp:lastModifiedBy>
  <cp:revision>761</cp:revision>
  <dcterms:created xsi:type="dcterms:W3CDTF">2020-04-12T06:07:41Z</dcterms:created>
  <dcterms:modified xsi:type="dcterms:W3CDTF">2020-07-11T01:08:23Z</dcterms:modified>
</cp:coreProperties>
</file>